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8" r:id="rId11"/>
    <p:sldId id="265" r:id="rId12"/>
    <p:sldId id="270" r:id="rId13"/>
    <p:sldId id="271" r:id="rId14"/>
    <p:sldId id="272" r:id="rId15"/>
    <p:sldId id="273" r:id="rId16"/>
    <p:sldId id="277" r:id="rId17"/>
    <p:sldId id="278" r:id="rId18"/>
    <p:sldId id="275" r:id="rId19"/>
    <p:sldId id="279" r:id="rId20"/>
    <p:sldId id="280" r:id="rId21"/>
    <p:sldId id="284" r:id="rId22"/>
    <p:sldId id="274" r:id="rId23"/>
    <p:sldId id="281" r:id="rId24"/>
    <p:sldId id="282" r:id="rId25"/>
    <p:sldId id="285" r:id="rId26"/>
    <p:sldId id="286" r:id="rId27"/>
    <p:sldId id="276" r:id="rId28"/>
    <p:sldId id="267" r:id="rId29"/>
    <p:sldId id="283" r:id="rId30"/>
    <p:sldId id="266" r:id="rId31"/>
  </p:sldIdLst>
  <p:sldSz cx="9144000" cy="5143500" type="screen16x9"/>
  <p:notesSz cx="6797675" cy="9926638"/>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grlJzVcz3wwtGzRtKvpmU7S8dl9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22A4CC2-BDD2-4074-BA0C-9C0D8ECF71A7}">
  <a:tblStyle styleId="{D22A4CC2-BDD2-4074-BA0C-9C0D8ECF71A7}" styleName="Table_0">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ECF0"/>
          </a:solidFill>
        </a:fill>
      </a:tcStyle>
    </a:wholeTbl>
    <a:band1H>
      <a:tcTxStyle/>
      <a:tcStyle>
        <a:tcBdr/>
        <a:fill>
          <a:solidFill>
            <a:srgbClr val="D4D6E0"/>
          </a:solidFill>
        </a:fill>
      </a:tcStyle>
    </a:band1H>
    <a:band2H>
      <a:tcTxStyle/>
      <a:tcStyle>
        <a:tcBdr/>
      </a:tcStyle>
    </a:band2H>
    <a:band1V>
      <a:tcTxStyle/>
      <a:tcStyle>
        <a:tcBdr/>
        <a:fill>
          <a:solidFill>
            <a:srgbClr val="D4D6E0"/>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accent1"/>
          </a:solidFill>
        </a:fill>
      </a:tcStyle>
    </a:lastCol>
    <a:firstCol>
      <a:tcTxStyle b="on" i="off">
        <a:font>
          <a:latin typeface="Gill Sans MT"/>
          <a:ea typeface="Gill Sans MT"/>
          <a:cs typeface="Gill Sans MT"/>
        </a:font>
        <a:schemeClr val="lt1"/>
      </a:tcTxStyle>
      <a:tcStyle>
        <a:tcBdr/>
        <a:fill>
          <a:solidFill>
            <a:schemeClr val="accent1"/>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46400" cy="495300"/>
          </a:xfrm>
          <a:prstGeom prst="rect">
            <a:avLst/>
          </a:prstGeom>
          <a:noFill/>
          <a:ln>
            <a:noFill/>
          </a:ln>
        </p:spPr>
        <p:txBody>
          <a:bodyPr spcFirstLastPara="1" wrap="square" lIns="95550" tIns="47775" rIns="95550" bIns="4777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49688" y="0"/>
            <a:ext cx="2946400" cy="495300"/>
          </a:xfrm>
          <a:prstGeom prst="rect">
            <a:avLst/>
          </a:prstGeom>
          <a:noFill/>
          <a:ln>
            <a:noFill/>
          </a:ln>
        </p:spPr>
        <p:txBody>
          <a:bodyPr spcFirstLastPara="1" wrap="square" lIns="95550" tIns="47775" rIns="95550" bIns="4777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450" y="4714875"/>
            <a:ext cx="5438775" cy="4465638"/>
          </a:xfrm>
          <a:prstGeom prst="rect">
            <a:avLst/>
          </a:prstGeom>
          <a:noFill/>
          <a:ln>
            <a:noFill/>
          </a:ln>
        </p:spPr>
        <p:txBody>
          <a:bodyPr spcFirstLastPara="1" wrap="square" lIns="95550" tIns="47775" rIns="95550" bIns="47775"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429750"/>
            <a:ext cx="2946400" cy="495300"/>
          </a:xfrm>
          <a:prstGeom prst="rect">
            <a:avLst/>
          </a:prstGeom>
          <a:noFill/>
          <a:ln>
            <a:noFill/>
          </a:ln>
        </p:spPr>
        <p:txBody>
          <a:bodyPr spcFirstLastPara="1" wrap="square" lIns="95550" tIns="47775" rIns="95550" bIns="4777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49688" y="9429750"/>
            <a:ext cx="2946400" cy="495300"/>
          </a:xfrm>
          <a:prstGeom prst="rect">
            <a:avLst/>
          </a:prstGeom>
          <a:noFill/>
          <a:ln>
            <a:noFill/>
          </a:ln>
        </p:spPr>
        <p:txBody>
          <a:bodyPr spcFirstLastPara="1" wrap="square" lIns="95550" tIns="47775" rIns="95550" bIns="4777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07" name="Google Shape;107;p1: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a:extLst>
            <a:ext uri="{FF2B5EF4-FFF2-40B4-BE49-F238E27FC236}">
              <a16:creationId xmlns:a16="http://schemas.microsoft.com/office/drawing/2014/main" id="{795CF245-F5CB-82B7-4AF0-5CFC5A87E0B7}"/>
            </a:ext>
          </a:extLst>
        </p:cNvPr>
        <p:cNvGrpSpPr/>
        <p:nvPr/>
      </p:nvGrpSpPr>
      <p:grpSpPr>
        <a:xfrm>
          <a:off x="0" y="0"/>
          <a:ext cx="0" cy="0"/>
          <a:chOff x="0" y="0"/>
          <a:chExt cx="0" cy="0"/>
        </a:xfrm>
      </p:grpSpPr>
      <p:sp>
        <p:nvSpPr>
          <p:cNvPr id="171" name="Google Shape;171;p9:notes">
            <a:extLst>
              <a:ext uri="{FF2B5EF4-FFF2-40B4-BE49-F238E27FC236}">
                <a16:creationId xmlns:a16="http://schemas.microsoft.com/office/drawing/2014/main" id="{CBB59750-ED68-65EA-2C71-764086E85FE6}"/>
              </a:ext>
            </a:extLst>
          </p:cNvPr>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72" name="Google Shape;172;p9:notes">
            <a:extLst>
              <a:ext uri="{FF2B5EF4-FFF2-40B4-BE49-F238E27FC236}">
                <a16:creationId xmlns:a16="http://schemas.microsoft.com/office/drawing/2014/main" id="{72044EF5-1D84-0F5C-95C2-56290E03A74B}"/>
              </a:ext>
            </a:extLst>
          </p:cNvPr>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712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0:notes"/>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80" name="Google Shape;180;p10: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8B43BA20-559C-3729-7250-99656E28BCD7}"/>
            </a:ext>
          </a:extLst>
        </p:cNvPr>
        <p:cNvGrpSpPr/>
        <p:nvPr/>
      </p:nvGrpSpPr>
      <p:grpSpPr>
        <a:xfrm>
          <a:off x="0" y="0"/>
          <a:ext cx="0" cy="0"/>
          <a:chOff x="0" y="0"/>
          <a:chExt cx="0" cy="0"/>
        </a:xfrm>
      </p:grpSpPr>
      <p:sp>
        <p:nvSpPr>
          <p:cNvPr id="179" name="Google Shape;179;p10:notes">
            <a:extLst>
              <a:ext uri="{FF2B5EF4-FFF2-40B4-BE49-F238E27FC236}">
                <a16:creationId xmlns:a16="http://schemas.microsoft.com/office/drawing/2014/main" id="{39394D9C-363D-774D-BB01-F99F641AE0C5}"/>
              </a:ext>
            </a:extLst>
          </p:cNvPr>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80" name="Google Shape;180;p10:notes">
            <a:extLst>
              <a:ext uri="{FF2B5EF4-FFF2-40B4-BE49-F238E27FC236}">
                <a16:creationId xmlns:a16="http://schemas.microsoft.com/office/drawing/2014/main" id="{D91587BF-6B8D-54E9-6D3C-54E463F36FC5}"/>
              </a:ext>
            </a:extLst>
          </p:cNvPr>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0066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a:extLst>
            <a:ext uri="{FF2B5EF4-FFF2-40B4-BE49-F238E27FC236}">
              <a16:creationId xmlns:a16="http://schemas.microsoft.com/office/drawing/2014/main" id="{5CDCFF6B-2C4D-A479-1233-BE85B2AE6E8C}"/>
            </a:ext>
          </a:extLst>
        </p:cNvPr>
        <p:cNvGrpSpPr/>
        <p:nvPr/>
      </p:nvGrpSpPr>
      <p:grpSpPr>
        <a:xfrm>
          <a:off x="0" y="0"/>
          <a:ext cx="0" cy="0"/>
          <a:chOff x="0" y="0"/>
          <a:chExt cx="0" cy="0"/>
        </a:xfrm>
      </p:grpSpPr>
      <p:sp>
        <p:nvSpPr>
          <p:cNvPr id="179" name="Google Shape;179;p10:notes">
            <a:extLst>
              <a:ext uri="{FF2B5EF4-FFF2-40B4-BE49-F238E27FC236}">
                <a16:creationId xmlns:a16="http://schemas.microsoft.com/office/drawing/2014/main" id="{34FC79F0-3262-71ED-79EB-F68A8494236B}"/>
              </a:ext>
            </a:extLst>
          </p:cNvPr>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80" name="Google Shape;180;p10:notes">
            <a:extLst>
              <a:ext uri="{FF2B5EF4-FFF2-40B4-BE49-F238E27FC236}">
                <a16:creationId xmlns:a16="http://schemas.microsoft.com/office/drawing/2014/main" id="{966DC7D8-906D-65FF-6E1A-8F897C90953E}"/>
              </a:ext>
            </a:extLst>
          </p:cNvPr>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5071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1:notes"/>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88" name="Google Shape;188;p11: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notes"/>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14" name="Google Shape;114;p2: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23" name="Google Shape;123;p3: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4:notes"/>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r>
              <a:rPr lang="en-IN" b="1" dirty="0"/>
              <a:t>PO1 (Engineering Knowledge)3 </a:t>
            </a:r>
          </a:p>
          <a:p>
            <a:pPr marL="0" lvl="0" indent="0" algn="l" rtl="0">
              <a:spcBef>
                <a:spcPts val="360"/>
              </a:spcBef>
              <a:spcAft>
                <a:spcPts val="0"/>
              </a:spcAft>
              <a:buNone/>
            </a:pPr>
            <a:r>
              <a:rPr lang="en-IN" b="1" dirty="0"/>
              <a:t>PO2 (Problem Analysis)3 </a:t>
            </a:r>
          </a:p>
          <a:p>
            <a:pPr marL="0" lvl="0" indent="0" algn="l" rtl="0">
              <a:spcBef>
                <a:spcPts val="360"/>
              </a:spcBef>
              <a:spcAft>
                <a:spcPts val="0"/>
              </a:spcAft>
              <a:buNone/>
            </a:pPr>
            <a:r>
              <a:rPr lang="en-IN" b="1" dirty="0"/>
              <a:t>PO3 (Design/Development of Solutions)3</a:t>
            </a:r>
          </a:p>
          <a:p>
            <a:pPr marL="0" lvl="0" indent="0" algn="l" rtl="0">
              <a:spcBef>
                <a:spcPts val="360"/>
              </a:spcBef>
              <a:spcAft>
                <a:spcPts val="0"/>
              </a:spcAft>
              <a:buNone/>
            </a:pPr>
            <a:r>
              <a:rPr lang="en-IN" b="1" dirty="0"/>
              <a:t>PO5 (Modern Tool Usage)2</a:t>
            </a:r>
          </a:p>
          <a:p>
            <a:pPr marL="0" lvl="0" indent="0" algn="l" rtl="0">
              <a:spcBef>
                <a:spcPts val="360"/>
              </a:spcBef>
              <a:spcAft>
                <a:spcPts val="0"/>
              </a:spcAft>
              <a:buNone/>
            </a:pPr>
            <a:r>
              <a:rPr lang="en-IN" b="1" dirty="0"/>
              <a:t>PO11 (Project Management &amp; Finance)2</a:t>
            </a:r>
          </a:p>
          <a:p>
            <a:pPr marL="0" lvl="0" indent="0" algn="l" rtl="0">
              <a:spcBef>
                <a:spcPts val="360"/>
              </a:spcBef>
              <a:spcAft>
                <a:spcPts val="0"/>
              </a:spcAft>
              <a:buNone/>
            </a:pPr>
            <a:r>
              <a:rPr lang="en-IN" b="1" dirty="0"/>
              <a:t>PSO1 (Machine Learning, IoT, Data Analytics)2</a:t>
            </a:r>
          </a:p>
          <a:p>
            <a:pPr marL="0" lvl="0" indent="0" algn="l" rtl="0">
              <a:spcBef>
                <a:spcPts val="360"/>
              </a:spcBef>
              <a:spcAft>
                <a:spcPts val="0"/>
              </a:spcAft>
              <a:buNone/>
            </a:pPr>
            <a:r>
              <a:rPr lang="en-IN" b="1" dirty="0"/>
              <a:t>PSO2 (Ethics &amp; Business Skills)1 (Weak)</a:t>
            </a:r>
            <a:endParaRPr dirty="0"/>
          </a:p>
        </p:txBody>
      </p:sp>
      <p:sp>
        <p:nvSpPr>
          <p:cNvPr id="131" name="Google Shape;131;p4: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40" name="Google Shape;140;p5: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48" name="Google Shape;148;p6: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7:notes"/>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56" name="Google Shape;156;p7: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8:notes"/>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64" name="Google Shape;164;p8: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79450" y="4714875"/>
            <a:ext cx="5438775" cy="4465638"/>
          </a:xfrm>
          <a:prstGeom prst="rect">
            <a:avLst/>
          </a:prstGeom>
        </p:spPr>
        <p:txBody>
          <a:bodyPr spcFirstLastPara="1" wrap="square" lIns="95550" tIns="47775" rIns="95550" bIns="47775" anchor="t" anchorCtr="0">
            <a:noAutofit/>
          </a:bodyPr>
          <a:lstStyle/>
          <a:p>
            <a:pPr marL="0" lvl="0" indent="0" algn="l" rtl="0">
              <a:spcBef>
                <a:spcPts val="360"/>
              </a:spcBef>
              <a:spcAft>
                <a:spcPts val="0"/>
              </a:spcAft>
              <a:buNone/>
            </a:pPr>
            <a:endParaRPr/>
          </a:p>
        </p:txBody>
      </p:sp>
      <p:sp>
        <p:nvSpPr>
          <p:cNvPr id="172" name="Google Shape;172;p9:notes"/>
          <p:cNvSpPr>
            <a:spLocks noGrp="1" noRot="1" noChangeAspect="1"/>
          </p:cNvSpPr>
          <p:nvPr>
            <p:ph type="sldImg" idx="2"/>
          </p:nvPr>
        </p:nvSpPr>
        <p:spPr>
          <a:xfrm>
            <a:off x="92075" y="746125"/>
            <a:ext cx="6613525" cy="3721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13"/>
          <p:cNvSpPr txBox="1">
            <a:spLocks noGrp="1"/>
          </p:cNvSpPr>
          <p:nvPr>
            <p:ph type="title"/>
          </p:nvPr>
        </p:nvSpPr>
        <p:spPr>
          <a:xfrm>
            <a:off x="457200" y="171450"/>
            <a:ext cx="8229600" cy="685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13"/>
          <p:cNvSpPr txBox="1">
            <a:spLocks noGrp="1"/>
          </p:cNvSpPr>
          <p:nvPr>
            <p:ph type="dt" idx="10"/>
          </p:nvPr>
        </p:nvSpPr>
        <p:spPr>
          <a:xfrm>
            <a:off x="6400800" y="4767263"/>
            <a:ext cx="2289048" cy="27432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3"/>
          <p:cNvSpPr txBox="1">
            <a:spLocks noGrp="1"/>
          </p:cNvSpPr>
          <p:nvPr>
            <p:ph type="ftr" idx="11"/>
          </p:nvPr>
        </p:nvSpPr>
        <p:spPr>
          <a:xfrm>
            <a:off x="2898648" y="4767263"/>
            <a:ext cx="3505200" cy="27432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3"/>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23" name="Google Shape;23;p13"/>
          <p:cNvSpPr txBox="1">
            <a:spLocks noGrp="1"/>
          </p:cNvSpPr>
          <p:nvPr>
            <p:ph type="body" idx="1"/>
          </p:nvPr>
        </p:nvSpPr>
        <p:spPr>
          <a:xfrm>
            <a:off x="457200" y="914400"/>
            <a:ext cx="4041648" cy="370332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24" name="Google Shape;24;p13"/>
          <p:cNvSpPr txBox="1">
            <a:spLocks noGrp="1"/>
          </p:cNvSpPr>
          <p:nvPr>
            <p:ph type="body" idx="2"/>
          </p:nvPr>
        </p:nvSpPr>
        <p:spPr>
          <a:xfrm>
            <a:off x="4632198" y="912114"/>
            <a:ext cx="4041648" cy="370332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457200" y="114300"/>
            <a:ext cx="8229600" cy="7429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2"/>
          <p:cNvSpPr txBox="1">
            <a:spLocks noGrp="1"/>
          </p:cNvSpPr>
          <p:nvPr>
            <p:ph type="body" idx="1"/>
          </p:nvPr>
        </p:nvSpPr>
        <p:spPr>
          <a:xfrm rot="5400000">
            <a:off x="2730627" y="-1359027"/>
            <a:ext cx="3682746" cy="822960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93" name="Google Shape;93;p22"/>
          <p:cNvSpPr txBox="1">
            <a:spLocks noGrp="1"/>
          </p:cNvSpPr>
          <p:nvPr>
            <p:ph type="dt" idx="10"/>
          </p:nvPr>
        </p:nvSpPr>
        <p:spPr>
          <a:xfrm>
            <a:off x="6400800" y="4767263"/>
            <a:ext cx="2289048" cy="27432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2"/>
          <p:cNvSpPr txBox="1">
            <a:spLocks noGrp="1"/>
          </p:cNvSpPr>
          <p:nvPr>
            <p:ph type="ftr" idx="11"/>
          </p:nvPr>
        </p:nvSpPr>
        <p:spPr>
          <a:xfrm>
            <a:off x="2898648" y="4767263"/>
            <a:ext cx="3505200" cy="27432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2"/>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23"/>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23"/>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99" name="Google Shape;99;p23"/>
          <p:cNvSpPr txBox="1">
            <a:spLocks noGrp="1"/>
          </p:cNvSpPr>
          <p:nvPr>
            <p:ph type="dt" idx="10"/>
          </p:nvPr>
        </p:nvSpPr>
        <p:spPr>
          <a:xfrm>
            <a:off x="6400800" y="4767263"/>
            <a:ext cx="2289048" cy="27432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3"/>
          <p:cNvSpPr txBox="1">
            <a:spLocks noGrp="1"/>
          </p:cNvSpPr>
          <p:nvPr>
            <p:ph type="ftr" idx="11"/>
          </p:nvPr>
        </p:nvSpPr>
        <p:spPr>
          <a:xfrm>
            <a:off x="2898648" y="4767263"/>
            <a:ext cx="3505200" cy="27432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3"/>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102" name="Google Shape;102;p23"/>
          <p:cNvCxnSpPr/>
          <p:nvPr/>
        </p:nvCxnSpPr>
        <p:spPr>
          <a:xfrm>
            <a:off x="457200" y="4764881"/>
            <a:ext cx="8229600" cy="0"/>
          </a:xfrm>
          <a:prstGeom prst="straightConnector1">
            <a:avLst/>
          </a:prstGeom>
          <a:noFill/>
          <a:ln w="9525" cap="flat" cmpd="sng">
            <a:solidFill>
              <a:schemeClr val="accent2"/>
            </a:solidFill>
            <a:prstDash val="dash"/>
            <a:round/>
            <a:headEnd type="none" w="sm" len="sm"/>
            <a:tailEnd type="none" w="sm" len="sm"/>
          </a:ln>
        </p:spPr>
      </p:cxnSp>
      <p:sp>
        <p:nvSpPr>
          <p:cNvPr id="103" name="Google Shape;103;p23"/>
          <p:cNvSpPr/>
          <p:nvPr/>
        </p:nvSpPr>
        <p:spPr>
          <a:xfrm rot="5400000">
            <a:off x="442957" y="4835567"/>
            <a:ext cx="143137" cy="12031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cxnSp>
        <p:nvCxnSpPr>
          <p:cNvPr id="104" name="Google Shape;104;p23"/>
          <p:cNvCxnSpPr/>
          <p:nvPr/>
        </p:nvCxnSpPr>
        <p:spPr>
          <a:xfrm rot="5400000">
            <a:off x="4361127" y="2401464"/>
            <a:ext cx="4389120" cy="0"/>
          </a:xfrm>
          <a:prstGeom prst="straightConnector1">
            <a:avLst/>
          </a:prstGeom>
          <a:noFill/>
          <a:ln w="9525" cap="flat" cmpd="sng">
            <a:solidFill>
              <a:schemeClr val="accent2"/>
            </a:solidFill>
            <a:prstDash val="dash"/>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4"/>
          <p:cNvSpPr txBox="1">
            <a:spLocks noGrp="1"/>
          </p:cNvSpPr>
          <p:nvPr>
            <p:ph type="title"/>
          </p:nvPr>
        </p:nvSpPr>
        <p:spPr>
          <a:xfrm>
            <a:off x="457200" y="114300"/>
            <a:ext cx="8229600" cy="7429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14"/>
          <p:cNvSpPr txBox="1">
            <a:spLocks noGrp="1"/>
          </p:cNvSpPr>
          <p:nvPr>
            <p:ph type="dt" idx="10"/>
          </p:nvPr>
        </p:nvSpPr>
        <p:spPr>
          <a:xfrm>
            <a:off x="6400800" y="4767263"/>
            <a:ext cx="2289048" cy="27432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4"/>
          <p:cNvSpPr txBox="1">
            <a:spLocks noGrp="1"/>
          </p:cNvSpPr>
          <p:nvPr>
            <p:ph type="ftr" idx="11"/>
          </p:nvPr>
        </p:nvSpPr>
        <p:spPr>
          <a:xfrm>
            <a:off x="2898648" y="4767263"/>
            <a:ext cx="3505200" cy="27432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4"/>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0" name="Google Shape;30;p14"/>
          <p:cNvSpPr txBox="1">
            <a:spLocks noGrp="1"/>
          </p:cNvSpPr>
          <p:nvPr>
            <p:ph type="body" idx="1"/>
          </p:nvPr>
        </p:nvSpPr>
        <p:spPr>
          <a:xfrm>
            <a:off x="457200" y="914400"/>
            <a:ext cx="8229600" cy="370332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15"/>
          <p:cNvSpPr txBox="1">
            <a:spLocks noGrp="1"/>
          </p:cNvSpPr>
          <p:nvPr>
            <p:ph type="title"/>
          </p:nvPr>
        </p:nvSpPr>
        <p:spPr>
          <a:xfrm>
            <a:off x="457200" y="171450"/>
            <a:ext cx="8229600" cy="685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5"/>
          <p:cNvSpPr txBox="1">
            <a:spLocks noGrp="1"/>
          </p:cNvSpPr>
          <p:nvPr>
            <p:ph type="dt" idx="10"/>
          </p:nvPr>
        </p:nvSpPr>
        <p:spPr>
          <a:xfrm>
            <a:off x="6400800" y="4767263"/>
            <a:ext cx="2289048" cy="27432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5"/>
          <p:cNvSpPr txBox="1">
            <a:spLocks noGrp="1"/>
          </p:cNvSpPr>
          <p:nvPr>
            <p:ph type="ftr" idx="11"/>
          </p:nvPr>
        </p:nvSpPr>
        <p:spPr>
          <a:xfrm>
            <a:off x="2898648" y="4767263"/>
            <a:ext cx="3505200" cy="27432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5"/>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36" name="Google Shape;36;p15"/>
          <p:cNvSpPr/>
          <p:nvPr/>
        </p:nvSpPr>
        <p:spPr>
          <a:xfrm rot="5400000">
            <a:off x="442957" y="4835567"/>
            <a:ext cx="143137" cy="12031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7"/>
        <p:cNvGrpSpPr/>
        <p:nvPr/>
      </p:nvGrpSpPr>
      <p:grpSpPr>
        <a:xfrm>
          <a:off x="0" y="0"/>
          <a:ext cx="0" cy="0"/>
          <a:chOff x="0" y="0"/>
          <a:chExt cx="0" cy="0"/>
        </a:xfrm>
      </p:grpSpPr>
      <p:sp>
        <p:nvSpPr>
          <p:cNvPr id="38" name="Google Shape;38;p16"/>
          <p:cNvSpPr txBox="1">
            <a:spLocks noGrp="1"/>
          </p:cNvSpPr>
          <p:nvPr>
            <p:ph type="ctrTitle"/>
          </p:nvPr>
        </p:nvSpPr>
        <p:spPr>
          <a:xfrm>
            <a:off x="1219200" y="2914650"/>
            <a:ext cx="6858000" cy="742950"/>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dk1"/>
              </a:buClr>
              <a:buSzPts val="3200"/>
              <a:buFont typeface="Bookman Old Style"/>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6"/>
          <p:cNvSpPr txBox="1">
            <a:spLocks noGrp="1"/>
          </p:cNvSpPr>
          <p:nvPr>
            <p:ph type="subTitle" idx="1"/>
          </p:nvPr>
        </p:nvSpPr>
        <p:spPr>
          <a:xfrm>
            <a:off x="1219200" y="3843338"/>
            <a:ext cx="6858000" cy="400050"/>
          </a:xfrm>
          <a:prstGeom prst="rect">
            <a:avLst/>
          </a:prstGeom>
          <a:noFill/>
          <a:ln>
            <a:noFill/>
          </a:ln>
        </p:spPr>
        <p:txBody>
          <a:bodyPr spcFirstLastPara="1" wrap="square" lIns="91425" tIns="45700" rIns="91425" bIns="45700" anchor="t" anchorCtr="0">
            <a:normAutofit/>
          </a:bodyPr>
          <a:lstStyle>
            <a:lvl1pPr lvl="0" algn="r">
              <a:spcBef>
                <a:spcPts val="600"/>
              </a:spcBef>
              <a:spcAft>
                <a:spcPts val="0"/>
              </a:spcAft>
              <a:buSzPts val="1520"/>
              <a:buNone/>
              <a:defRPr sz="2000">
                <a:solidFill>
                  <a:schemeClr val="dk2"/>
                </a:solidFill>
                <a:latin typeface="Bookman Old Style"/>
                <a:ea typeface="Bookman Old Style"/>
                <a:cs typeface="Bookman Old Style"/>
                <a:sym typeface="Bookman Old Style"/>
              </a:defRPr>
            </a:lvl1pPr>
            <a:lvl2pPr lvl="1" algn="ctr">
              <a:spcBef>
                <a:spcPts val="500"/>
              </a:spcBef>
              <a:spcAft>
                <a:spcPts val="0"/>
              </a:spcAft>
              <a:buSzPts val="1368"/>
              <a:buNone/>
              <a:defRPr/>
            </a:lvl2pPr>
            <a:lvl3pPr lvl="2" algn="ctr">
              <a:spcBef>
                <a:spcPts val="500"/>
              </a:spcBef>
              <a:spcAft>
                <a:spcPts val="0"/>
              </a:spcAft>
              <a:buSzPts val="1368"/>
              <a:buNone/>
              <a:defRPr/>
            </a:lvl3pPr>
            <a:lvl4pPr lvl="3" algn="ctr">
              <a:spcBef>
                <a:spcPts val="400"/>
              </a:spcBef>
              <a:spcAft>
                <a:spcPts val="0"/>
              </a:spcAft>
              <a:buSzPts val="1260"/>
              <a:buNone/>
              <a:defRPr/>
            </a:lvl4pPr>
            <a:lvl5pPr lvl="4" algn="ctr">
              <a:spcBef>
                <a:spcPts val="300"/>
              </a:spcBef>
              <a:spcAft>
                <a:spcPts val="0"/>
              </a:spcAft>
              <a:buSzPts val="1260"/>
              <a:buNone/>
              <a:defRPr/>
            </a:lvl5pPr>
            <a:lvl6pPr lvl="5" algn="ctr">
              <a:spcBef>
                <a:spcPts val="300"/>
              </a:spcBef>
              <a:spcAft>
                <a:spcPts val="0"/>
              </a:spcAft>
              <a:buSzPts val="1350"/>
              <a:buNone/>
              <a:defRPr/>
            </a:lvl6pPr>
            <a:lvl7pPr lvl="6" algn="ctr">
              <a:spcBef>
                <a:spcPts val="300"/>
              </a:spcBef>
              <a:spcAft>
                <a:spcPts val="0"/>
              </a:spcAft>
              <a:buSzPts val="1350"/>
              <a:buNone/>
              <a:defRPr/>
            </a:lvl7pPr>
            <a:lvl8pPr lvl="7" algn="ctr">
              <a:spcBef>
                <a:spcPts val="300"/>
              </a:spcBef>
              <a:spcAft>
                <a:spcPts val="0"/>
              </a:spcAft>
              <a:buSzPts val="1350"/>
              <a:buNone/>
              <a:defRPr/>
            </a:lvl8pPr>
            <a:lvl9pPr lvl="8" algn="ctr">
              <a:spcBef>
                <a:spcPts val="300"/>
              </a:spcBef>
              <a:spcAft>
                <a:spcPts val="0"/>
              </a:spcAft>
              <a:buSzPts val="1350"/>
              <a:buNone/>
              <a:defRPr/>
            </a:lvl9pPr>
          </a:lstStyle>
          <a:p>
            <a:endParaRPr/>
          </a:p>
        </p:txBody>
      </p:sp>
      <p:sp>
        <p:nvSpPr>
          <p:cNvPr id="40" name="Google Shape;40;p16"/>
          <p:cNvSpPr txBox="1">
            <a:spLocks noGrp="1"/>
          </p:cNvSpPr>
          <p:nvPr>
            <p:ph type="dt" idx="10"/>
          </p:nvPr>
        </p:nvSpPr>
        <p:spPr>
          <a:xfrm>
            <a:off x="6400800" y="4766310"/>
            <a:ext cx="2286000" cy="27432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6"/>
          <p:cNvSpPr txBox="1">
            <a:spLocks noGrp="1"/>
          </p:cNvSpPr>
          <p:nvPr>
            <p:ph type="ftr" idx="11"/>
          </p:nvPr>
        </p:nvSpPr>
        <p:spPr>
          <a:xfrm>
            <a:off x="2898648" y="4766310"/>
            <a:ext cx="3474720" cy="27432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6"/>
          <p:cNvSpPr txBox="1">
            <a:spLocks noGrp="1"/>
          </p:cNvSpPr>
          <p:nvPr>
            <p:ph type="sldNum" idx="12"/>
          </p:nvPr>
        </p:nvSpPr>
        <p:spPr>
          <a:xfrm>
            <a:off x="1216152" y="4766310"/>
            <a:ext cx="1219200" cy="27432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43" name="Google Shape;43;p16"/>
          <p:cNvSpPr/>
          <p:nvPr/>
        </p:nvSpPr>
        <p:spPr>
          <a:xfrm>
            <a:off x="904875" y="2736056"/>
            <a:ext cx="7315200" cy="960120"/>
          </a:xfrm>
          <a:prstGeom prst="rect">
            <a:avLst/>
          </a:prstGeom>
          <a:no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4" name="Google Shape;44;p16"/>
          <p:cNvSpPr/>
          <p:nvPr/>
        </p:nvSpPr>
        <p:spPr>
          <a:xfrm>
            <a:off x="914400" y="3786188"/>
            <a:ext cx="7315200" cy="514350"/>
          </a:xfrm>
          <a:prstGeom prst="rect">
            <a:avLst/>
          </a:prstGeom>
          <a:noFill/>
          <a:ln w="952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5" name="Google Shape;45;p16"/>
          <p:cNvSpPr/>
          <p:nvPr/>
        </p:nvSpPr>
        <p:spPr>
          <a:xfrm>
            <a:off x="904875" y="2736056"/>
            <a:ext cx="228600" cy="9601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46" name="Google Shape;46;p16"/>
          <p:cNvSpPr/>
          <p:nvPr/>
        </p:nvSpPr>
        <p:spPr>
          <a:xfrm>
            <a:off x="914400" y="3786188"/>
            <a:ext cx="228600" cy="51435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17"/>
          <p:cNvSpPr txBox="1">
            <a:spLocks noGrp="1"/>
          </p:cNvSpPr>
          <p:nvPr>
            <p:ph type="title"/>
          </p:nvPr>
        </p:nvSpPr>
        <p:spPr>
          <a:xfrm>
            <a:off x="1219200" y="2228850"/>
            <a:ext cx="6858000" cy="800100"/>
          </a:xfrm>
          <a:prstGeom prst="rect">
            <a:avLst/>
          </a:prstGeom>
          <a:noFill/>
          <a:ln>
            <a:noFill/>
          </a:ln>
        </p:spPr>
        <p:txBody>
          <a:bodyPr spcFirstLastPara="1" wrap="square" lIns="91425" tIns="45700" rIns="91425" bIns="45700" anchor="t" anchorCtr="0">
            <a:normAutofit/>
          </a:bodyPr>
          <a:lstStyle>
            <a:lvl1pPr lvl="0" algn="r">
              <a:spcBef>
                <a:spcPts val="0"/>
              </a:spcBef>
              <a:spcAft>
                <a:spcPts val="0"/>
              </a:spcAft>
              <a:buClr>
                <a:schemeClr val="lt2"/>
              </a:buClr>
              <a:buSzPts val="3200"/>
              <a:buFont typeface="Bookman Old Style"/>
              <a:buNone/>
              <a:defRPr sz="3200" b="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7"/>
          <p:cNvSpPr txBox="1">
            <a:spLocks noGrp="1"/>
          </p:cNvSpPr>
          <p:nvPr>
            <p:ph type="body" idx="1"/>
          </p:nvPr>
        </p:nvSpPr>
        <p:spPr>
          <a:xfrm>
            <a:off x="1295400" y="3200400"/>
            <a:ext cx="6781800" cy="857250"/>
          </a:xfrm>
          <a:prstGeom prst="rect">
            <a:avLst/>
          </a:prstGeom>
          <a:noFill/>
          <a:ln>
            <a:noFill/>
          </a:ln>
        </p:spPr>
        <p:txBody>
          <a:bodyPr spcFirstLastPara="1" wrap="square" lIns="91425" tIns="45700" rIns="91425" bIns="45700" anchor="t" anchorCtr="0">
            <a:normAutofit/>
          </a:bodyPr>
          <a:lstStyle>
            <a:lvl1pPr marL="457200" lvl="0" indent="-228600" algn="r">
              <a:spcBef>
                <a:spcPts val="600"/>
              </a:spcBef>
              <a:spcAft>
                <a:spcPts val="0"/>
              </a:spcAft>
              <a:buSzPts val="1520"/>
              <a:buNone/>
              <a:defRPr sz="2000">
                <a:solidFill>
                  <a:schemeClr val="lt1"/>
                </a:solidFill>
              </a:defRPr>
            </a:lvl1pPr>
            <a:lvl2pPr marL="914400" lvl="1" indent="-228600" algn="l">
              <a:spcBef>
                <a:spcPts val="500"/>
              </a:spcBef>
              <a:spcAft>
                <a:spcPts val="0"/>
              </a:spcAft>
              <a:buSzPts val="1368"/>
              <a:buNone/>
              <a:defRPr sz="1800">
                <a:solidFill>
                  <a:schemeClr val="lt1"/>
                </a:solidFill>
              </a:defRPr>
            </a:lvl2pPr>
            <a:lvl3pPr marL="1371600" lvl="2" indent="-228600" algn="l">
              <a:spcBef>
                <a:spcPts val="500"/>
              </a:spcBef>
              <a:spcAft>
                <a:spcPts val="0"/>
              </a:spcAft>
              <a:buSzPts val="1216"/>
              <a:buNone/>
              <a:defRPr sz="1600">
                <a:solidFill>
                  <a:schemeClr val="lt1"/>
                </a:solidFill>
              </a:defRPr>
            </a:lvl3pPr>
            <a:lvl4pPr marL="1828800" lvl="3" indent="-228600" algn="l">
              <a:spcBef>
                <a:spcPts val="400"/>
              </a:spcBef>
              <a:spcAft>
                <a:spcPts val="0"/>
              </a:spcAft>
              <a:buSzPts val="980"/>
              <a:buNone/>
              <a:defRPr sz="1400">
                <a:solidFill>
                  <a:schemeClr val="lt1"/>
                </a:solidFill>
              </a:defRPr>
            </a:lvl4pPr>
            <a:lvl5pPr marL="2286000" lvl="4" indent="-228600" algn="l">
              <a:spcBef>
                <a:spcPts val="300"/>
              </a:spcBef>
              <a:spcAft>
                <a:spcPts val="0"/>
              </a:spcAft>
              <a:buSzPts val="980"/>
              <a:buNone/>
              <a:defRPr sz="1400">
                <a:solidFill>
                  <a:schemeClr val="lt1"/>
                </a:solidFill>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50" name="Google Shape;50;p17"/>
          <p:cNvSpPr txBox="1">
            <a:spLocks noGrp="1"/>
          </p:cNvSpPr>
          <p:nvPr>
            <p:ph type="dt" idx="10"/>
          </p:nvPr>
        </p:nvSpPr>
        <p:spPr>
          <a:xfrm>
            <a:off x="6400800" y="4766310"/>
            <a:ext cx="2286000" cy="27432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7"/>
          <p:cNvSpPr txBox="1">
            <a:spLocks noGrp="1"/>
          </p:cNvSpPr>
          <p:nvPr>
            <p:ph type="ftr" idx="11"/>
          </p:nvPr>
        </p:nvSpPr>
        <p:spPr>
          <a:xfrm>
            <a:off x="2898648" y="4766310"/>
            <a:ext cx="3474720" cy="27432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7"/>
          <p:cNvSpPr txBox="1">
            <a:spLocks noGrp="1"/>
          </p:cNvSpPr>
          <p:nvPr>
            <p:ph type="sldNum" idx="12"/>
          </p:nvPr>
        </p:nvSpPr>
        <p:spPr>
          <a:xfrm>
            <a:off x="1069848" y="4766310"/>
            <a:ext cx="1520952" cy="27432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53" name="Google Shape;53;p17"/>
          <p:cNvSpPr/>
          <p:nvPr/>
        </p:nvSpPr>
        <p:spPr>
          <a:xfrm>
            <a:off x="914400" y="2114550"/>
            <a:ext cx="7315200" cy="960120"/>
          </a:xfrm>
          <a:prstGeom prst="rect">
            <a:avLst/>
          </a:prstGeom>
          <a:noFill/>
          <a:ln w="9525"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54" name="Google Shape;54;p17"/>
          <p:cNvSpPr/>
          <p:nvPr/>
        </p:nvSpPr>
        <p:spPr>
          <a:xfrm>
            <a:off x="914400" y="2114550"/>
            <a:ext cx="228600" cy="96012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8"/>
          <p:cNvSpPr txBox="1">
            <a:spLocks noGrp="1"/>
          </p:cNvSpPr>
          <p:nvPr>
            <p:ph type="title"/>
          </p:nvPr>
        </p:nvSpPr>
        <p:spPr>
          <a:xfrm>
            <a:off x="457200" y="171450"/>
            <a:ext cx="8229600" cy="6858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dk2"/>
              </a:buClr>
              <a:buSzPts val="3200"/>
              <a:buFont typeface="Bookman Old Style"/>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8"/>
          <p:cNvSpPr txBox="1">
            <a:spLocks noGrp="1"/>
          </p:cNvSpPr>
          <p:nvPr>
            <p:ph type="body" idx="1"/>
          </p:nvPr>
        </p:nvSpPr>
        <p:spPr>
          <a:xfrm>
            <a:off x="457200" y="964406"/>
            <a:ext cx="4040188" cy="514350"/>
          </a:xfrm>
          <a:prstGeom prst="rect">
            <a:avLst/>
          </a:prstGeom>
          <a:noFill/>
          <a:ln>
            <a:noFill/>
          </a:ln>
        </p:spPr>
        <p:txBody>
          <a:bodyPr spcFirstLastPara="1" wrap="square" lIns="91425" tIns="45700" rIns="91425" bIns="45700" anchor="b" anchorCtr="0">
            <a:noAutofit/>
          </a:bodyPr>
          <a:lstStyle>
            <a:lvl1pPr marL="457200" lvl="0" indent="-228600" algn="l">
              <a:spcBef>
                <a:spcPts val="600"/>
              </a:spcBef>
              <a:spcAft>
                <a:spcPts val="0"/>
              </a:spcAft>
              <a:buSzPts val="1824"/>
              <a:buNone/>
              <a:defRPr sz="2400" b="1">
                <a:solidFill>
                  <a:schemeClr val="accent2"/>
                </a:solidFill>
              </a:defRPr>
            </a:lvl1pPr>
            <a:lvl2pPr marL="914400" lvl="1" indent="-228600" algn="l">
              <a:spcBef>
                <a:spcPts val="500"/>
              </a:spcBef>
              <a:spcAft>
                <a:spcPts val="0"/>
              </a:spcAft>
              <a:buSzPts val="1520"/>
              <a:buNone/>
              <a:defRPr sz="2000" b="1"/>
            </a:lvl2pPr>
            <a:lvl3pPr marL="1371600" lvl="2" indent="-228600" algn="l">
              <a:spcBef>
                <a:spcPts val="500"/>
              </a:spcBef>
              <a:spcAft>
                <a:spcPts val="0"/>
              </a:spcAft>
              <a:buSzPts val="1368"/>
              <a:buNone/>
              <a:defRPr sz="1800" b="1"/>
            </a:lvl3pPr>
            <a:lvl4pPr marL="1828800" lvl="3" indent="-228600" algn="l">
              <a:spcBef>
                <a:spcPts val="400"/>
              </a:spcBef>
              <a:spcAft>
                <a:spcPts val="0"/>
              </a:spcAft>
              <a:buSzPts val="1120"/>
              <a:buNone/>
              <a:defRPr sz="1600" b="1"/>
            </a:lvl4pPr>
            <a:lvl5pPr marL="2286000" lvl="4" indent="-228600" algn="l">
              <a:spcBef>
                <a:spcPts val="300"/>
              </a:spcBef>
              <a:spcAft>
                <a:spcPts val="0"/>
              </a:spcAft>
              <a:buSzPts val="1120"/>
              <a:buNone/>
              <a:defRPr sz="1600" b="1"/>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58" name="Google Shape;58;p18"/>
          <p:cNvSpPr txBox="1">
            <a:spLocks noGrp="1"/>
          </p:cNvSpPr>
          <p:nvPr>
            <p:ph type="body" idx="2"/>
          </p:nvPr>
        </p:nvSpPr>
        <p:spPr>
          <a:xfrm>
            <a:off x="4648201" y="971550"/>
            <a:ext cx="4041775" cy="514350"/>
          </a:xfrm>
          <a:prstGeom prst="rect">
            <a:avLst/>
          </a:prstGeom>
          <a:noFill/>
          <a:ln>
            <a:noFill/>
          </a:ln>
        </p:spPr>
        <p:txBody>
          <a:bodyPr spcFirstLastPara="1" wrap="square" lIns="91425" tIns="45700" rIns="91425" bIns="45700" anchor="b" anchorCtr="0">
            <a:normAutofit/>
          </a:bodyPr>
          <a:lstStyle>
            <a:lvl1pPr marL="457200" lvl="0" indent="-228600" algn="l">
              <a:spcBef>
                <a:spcPts val="600"/>
              </a:spcBef>
              <a:spcAft>
                <a:spcPts val="0"/>
              </a:spcAft>
              <a:buSzPts val="1824"/>
              <a:buNone/>
              <a:defRPr sz="2400" b="1">
                <a:solidFill>
                  <a:schemeClr val="accent2"/>
                </a:solidFill>
              </a:defRPr>
            </a:lvl1pPr>
            <a:lvl2pPr marL="914400" lvl="1" indent="-228600" algn="l">
              <a:spcBef>
                <a:spcPts val="500"/>
              </a:spcBef>
              <a:spcAft>
                <a:spcPts val="0"/>
              </a:spcAft>
              <a:buSzPts val="1520"/>
              <a:buNone/>
              <a:defRPr sz="2000" b="1"/>
            </a:lvl2pPr>
            <a:lvl3pPr marL="1371600" lvl="2" indent="-228600" algn="l">
              <a:spcBef>
                <a:spcPts val="500"/>
              </a:spcBef>
              <a:spcAft>
                <a:spcPts val="0"/>
              </a:spcAft>
              <a:buSzPts val="1368"/>
              <a:buNone/>
              <a:defRPr sz="1800" b="1"/>
            </a:lvl3pPr>
            <a:lvl4pPr marL="1828800" lvl="3" indent="-228600" algn="l">
              <a:spcBef>
                <a:spcPts val="400"/>
              </a:spcBef>
              <a:spcAft>
                <a:spcPts val="0"/>
              </a:spcAft>
              <a:buSzPts val="1120"/>
              <a:buNone/>
              <a:defRPr sz="1600" b="1"/>
            </a:lvl4pPr>
            <a:lvl5pPr marL="2286000" lvl="4" indent="-228600" algn="l">
              <a:spcBef>
                <a:spcPts val="300"/>
              </a:spcBef>
              <a:spcAft>
                <a:spcPts val="0"/>
              </a:spcAft>
              <a:buSzPts val="1120"/>
              <a:buNone/>
              <a:defRPr sz="1600" b="1"/>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59" name="Google Shape;59;p18"/>
          <p:cNvSpPr txBox="1">
            <a:spLocks noGrp="1"/>
          </p:cNvSpPr>
          <p:nvPr>
            <p:ph type="dt" idx="10"/>
          </p:nvPr>
        </p:nvSpPr>
        <p:spPr>
          <a:xfrm>
            <a:off x="6400800" y="4767263"/>
            <a:ext cx="2289048" cy="27432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8"/>
          <p:cNvSpPr txBox="1">
            <a:spLocks noGrp="1"/>
          </p:cNvSpPr>
          <p:nvPr>
            <p:ph type="ftr" idx="11"/>
          </p:nvPr>
        </p:nvSpPr>
        <p:spPr>
          <a:xfrm>
            <a:off x="2898648" y="4767263"/>
            <a:ext cx="3505200" cy="27432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8"/>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2" name="Google Shape;62;p18"/>
          <p:cNvSpPr txBox="1">
            <a:spLocks noGrp="1"/>
          </p:cNvSpPr>
          <p:nvPr>
            <p:ph type="body" idx="3"/>
          </p:nvPr>
        </p:nvSpPr>
        <p:spPr>
          <a:xfrm>
            <a:off x="457200" y="1600200"/>
            <a:ext cx="4038600" cy="302895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63" name="Google Shape;63;p18"/>
          <p:cNvSpPr txBox="1">
            <a:spLocks noGrp="1"/>
          </p:cNvSpPr>
          <p:nvPr>
            <p:ph type="body" idx="4"/>
          </p:nvPr>
        </p:nvSpPr>
        <p:spPr>
          <a:xfrm>
            <a:off x="4648200" y="1600200"/>
            <a:ext cx="4038600" cy="302895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9"/>
          <p:cNvSpPr txBox="1">
            <a:spLocks noGrp="1"/>
          </p:cNvSpPr>
          <p:nvPr>
            <p:ph type="dt" idx="10"/>
          </p:nvPr>
        </p:nvSpPr>
        <p:spPr>
          <a:xfrm>
            <a:off x="6400800" y="4767263"/>
            <a:ext cx="2289048" cy="27432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9"/>
          <p:cNvSpPr txBox="1">
            <a:spLocks noGrp="1"/>
          </p:cNvSpPr>
          <p:nvPr>
            <p:ph type="ftr" idx="11"/>
          </p:nvPr>
        </p:nvSpPr>
        <p:spPr>
          <a:xfrm>
            <a:off x="2898648" y="4767263"/>
            <a:ext cx="3505200" cy="27432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9"/>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68" name="Google Shape;68;p19"/>
          <p:cNvCxnSpPr/>
          <p:nvPr/>
        </p:nvCxnSpPr>
        <p:spPr>
          <a:xfrm>
            <a:off x="457200" y="4764881"/>
            <a:ext cx="8229600" cy="0"/>
          </a:xfrm>
          <a:prstGeom prst="straightConnector1">
            <a:avLst/>
          </a:prstGeom>
          <a:noFill/>
          <a:ln w="9525" cap="flat" cmpd="sng">
            <a:solidFill>
              <a:schemeClr val="accent2"/>
            </a:solidFill>
            <a:prstDash val="dash"/>
            <a:round/>
            <a:headEnd type="none" w="sm" len="sm"/>
            <a:tailEnd type="none" w="sm" len="sm"/>
          </a:ln>
        </p:spPr>
      </p:cxnSp>
      <p:sp>
        <p:nvSpPr>
          <p:cNvPr id="69" name="Google Shape;69;p19"/>
          <p:cNvSpPr/>
          <p:nvPr/>
        </p:nvSpPr>
        <p:spPr>
          <a:xfrm rot="5400000">
            <a:off x="442957" y="4835567"/>
            <a:ext cx="143137" cy="12031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20"/>
          <p:cNvSpPr txBox="1">
            <a:spLocks noGrp="1"/>
          </p:cNvSpPr>
          <p:nvPr>
            <p:ph type="title"/>
          </p:nvPr>
        </p:nvSpPr>
        <p:spPr>
          <a:xfrm>
            <a:off x="6324600" y="228600"/>
            <a:ext cx="2514600" cy="6286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2000"/>
              <a:buFont typeface="Gill Sans"/>
              <a:buNone/>
              <a:defRPr sz="2000" b="1">
                <a:solidFill>
                  <a:schemeClr val="dk2"/>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0"/>
          <p:cNvSpPr txBox="1">
            <a:spLocks noGrp="1"/>
          </p:cNvSpPr>
          <p:nvPr>
            <p:ph type="body" idx="1"/>
          </p:nvPr>
        </p:nvSpPr>
        <p:spPr>
          <a:xfrm>
            <a:off x="6324600" y="914401"/>
            <a:ext cx="2514600" cy="3632597"/>
          </a:xfrm>
          <a:prstGeom prst="rect">
            <a:avLst/>
          </a:prstGeom>
          <a:noFill/>
          <a:ln>
            <a:noFill/>
          </a:ln>
        </p:spPr>
        <p:txBody>
          <a:bodyPr spcFirstLastPara="1" wrap="square" lIns="91425" tIns="45700" rIns="91425" bIns="45700" anchor="t" anchorCtr="0">
            <a:normAutofit/>
          </a:bodyPr>
          <a:lstStyle>
            <a:lvl1pPr marL="457200" lvl="0" indent="-228600" algn="l">
              <a:lnSpc>
                <a:spcPct val="137500"/>
              </a:lnSpc>
              <a:spcBef>
                <a:spcPts val="600"/>
              </a:spcBef>
              <a:spcAft>
                <a:spcPts val="0"/>
              </a:spcAft>
              <a:buSzPts val="1216"/>
              <a:buNone/>
              <a:defRPr sz="1600">
                <a:solidFill>
                  <a:schemeClr val="dk2"/>
                </a:solidFill>
              </a:defRPr>
            </a:lvl1pPr>
            <a:lvl2pPr marL="914400" lvl="1" indent="-228600" algn="l">
              <a:spcBef>
                <a:spcPts val="1000"/>
              </a:spcBef>
              <a:spcAft>
                <a:spcPts val="0"/>
              </a:spcAft>
              <a:buSzPts val="912"/>
              <a:buNone/>
              <a:defRPr sz="1200"/>
            </a:lvl2pPr>
            <a:lvl3pPr marL="1371600" lvl="2" indent="-228600" algn="l">
              <a:spcBef>
                <a:spcPts val="500"/>
              </a:spcBef>
              <a:spcAft>
                <a:spcPts val="0"/>
              </a:spcAft>
              <a:buSzPts val="760"/>
              <a:buNone/>
              <a:defRPr sz="1000"/>
            </a:lvl3pPr>
            <a:lvl4pPr marL="1828800" lvl="3" indent="-228600" algn="l">
              <a:spcBef>
                <a:spcPts val="400"/>
              </a:spcBef>
              <a:spcAft>
                <a:spcPts val="0"/>
              </a:spcAft>
              <a:buSzPts val="630"/>
              <a:buNone/>
              <a:defRPr sz="900"/>
            </a:lvl4pPr>
            <a:lvl5pPr marL="2286000" lvl="4" indent="-228600" algn="l">
              <a:spcBef>
                <a:spcPts val="300"/>
              </a:spcBef>
              <a:spcAft>
                <a:spcPts val="0"/>
              </a:spcAft>
              <a:buSzPts val="630"/>
              <a:buNone/>
              <a:defRPr sz="900"/>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73" name="Google Shape;73;p20"/>
          <p:cNvSpPr txBox="1">
            <a:spLocks noGrp="1"/>
          </p:cNvSpPr>
          <p:nvPr>
            <p:ph type="dt" idx="10"/>
          </p:nvPr>
        </p:nvSpPr>
        <p:spPr>
          <a:xfrm>
            <a:off x="6400800" y="4767263"/>
            <a:ext cx="2289048" cy="27432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0"/>
          <p:cNvSpPr txBox="1">
            <a:spLocks noGrp="1"/>
          </p:cNvSpPr>
          <p:nvPr>
            <p:ph type="ftr" idx="11"/>
          </p:nvPr>
        </p:nvSpPr>
        <p:spPr>
          <a:xfrm>
            <a:off x="2898648" y="4767263"/>
            <a:ext cx="3505200" cy="27432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0"/>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76" name="Google Shape;76;p20"/>
          <p:cNvCxnSpPr/>
          <p:nvPr/>
        </p:nvCxnSpPr>
        <p:spPr>
          <a:xfrm>
            <a:off x="457200" y="4764881"/>
            <a:ext cx="8229600" cy="0"/>
          </a:xfrm>
          <a:prstGeom prst="straightConnector1">
            <a:avLst/>
          </a:prstGeom>
          <a:noFill/>
          <a:ln w="9525" cap="flat" cmpd="sng">
            <a:solidFill>
              <a:schemeClr val="accent2"/>
            </a:solidFill>
            <a:prstDash val="dash"/>
            <a:round/>
            <a:headEnd type="none" w="sm" len="sm"/>
            <a:tailEnd type="none" w="sm" len="sm"/>
          </a:ln>
        </p:spPr>
      </p:cxnSp>
      <p:cxnSp>
        <p:nvCxnSpPr>
          <p:cNvPr id="77" name="Google Shape;77;p20"/>
          <p:cNvCxnSpPr/>
          <p:nvPr/>
        </p:nvCxnSpPr>
        <p:spPr>
          <a:xfrm rot="5400000">
            <a:off x="3915025" y="2493169"/>
            <a:ext cx="4526280" cy="0"/>
          </a:xfrm>
          <a:prstGeom prst="straightConnector1">
            <a:avLst/>
          </a:prstGeom>
          <a:noFill/>
          <a:ln w="9525" cap="flat" cmpd="sng">
            <a:solidFill>
              <a:schemeClr val="accent2"/>
            </a:solidFill>
            <a:prstDash val="dash"/>
            <a:round/>
            <a:headEnd type="none" w="sm" len="sm"/>
            <a:tailEnd type="none" w="sm" len="sm"/>
          </a:ln>
        </p:spPr>
      </p:cxnSp>
      <p:sp>
        <p:nvSpPr>
          <p:cNvPr id="78" name="Google Shape;78;p20"/>
          <p:cNvSpPr/>
          <p:nvPr/>
        </p:nvSpPr>
        <p:spPr>
          <a:xfrm rot="5400000">
            <a:off x="442957" y="4835567"/>
            <a:ext cx="143137" cy="12031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79" name="Google Shape;79;p20"/>
          <p:cNvSpPr txBox="1">
            <a:spLocks noGrp="1"/>
          </p:cNvSpPr>
          <p:nvPr>
            <p:ph type="body" idx="2"/>
          </p:nvPr>
        </p:nvSpPr>
        <p:spPr>
          <a:xfrm>
            <a:off x="304800" y="228600"/>
            <a:ext cx="5715000" cy="4286250"/>
          </a:xfrm>
          <a:prstGeom prst="rect">
            <a:avLst/>
          </a:prstGeom>
          <a:noFill/>
          <a:ln>
            <a:noFill/>
          </a:ln>
        </p:spPr>
        <p:txBody>
          <a:bodyPr spcFirstLastPara="1" wrap="square" lIns="91425" tIns="45700" rIns="91425" bIns="45700" anchor="t" anchorCtr="0">
            <a:normAutofit/>
          </a:bodyPr>
          <a:lstStyle>
            <a:lvl1pPr marL="457200" lvl="0" indent="-315468" algn="l">
              <a:spcBef>
                <a:spcPts val="600"/>
              </a:spcBef>
              <a:spcAft>
                <a:spcPts val="0"/>
              </a:spcAft>
              <a:buSzPts val="1368"/>
              <a:buChar char="🞂"/>
              <a:defRPr/>
            </a:lvl1pPr>
            <a:lvl2pPr marL="914400" lvl="1" indent="-315468" algn="l">
              <a:spcBef>
                <a:spcPts val="500"/>
              </a:spcBef>
              <a:spcAft>
                <a:spcPts val="0"/>
              </a:spcAft>
              <a:buSzPts val="1368"/>
              <a:buChar char="🞂"/>
              <a:defRPr/>
            </a:lvl2pPr>
            <a:lvl3pPr marL="1371600" lvl="2" indent="-315467" algn="l">
              <a:spcBef>
                <a:spcPts val="500"/>
              </a:spcBef>
              <a:spcAft>
                <a:spcPts val="0"/>
              </a:spcAft>
              <a:buSzPts val="1368"/>
              <a:buChar char="🞂"/>
              <a:defRPr/>
            </a:lvl3pPr>
            <a:lvl4pPr marL="1828800" lvl="3" indent="-308610" algn="l">
              <a:spcBef>
                <a:spcPts val="400"/>
              </a:spcBef>
              <a:spcAft>
                <a:spcPts val="0"/>
              </a:spcAft>
              <a:buSzPts val="1260"/>
              <a:buChar char="◻"/>
              <a:defRPr/>
            </a:lvl4pPr>
            <a:lvl5pPr marL="2286000" lvl="4" indent="-308610" algn="l">
              <a:spcBef>
                <a:spcPts val="300"/>
              </a:spcBef>
              <a:spcAft>
                <a:spcPts val="0"/>
              </a:spcAft>
              <a:buSzPts val="1260"/>
              <a:buChar char="◻"/>
              <a:defRPr/>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0"/>
        <p:cNvGrpSpPr/>
        <p:nvPr/>
      </p:nvGrpSpPr>
      <p:grpSpPr>
        <a:xfrm>
          <a:off x="0" y="0"/>
          <a:ext cx="0" cy="0"/>
          <a:chOff x="0" y="0"/>
          <a:chExt cx="0" cy="0"/>
        </a:xfrm>
      </p:grpSpPr>
      <p:sp>
        <p:nvSpPr>
          <p:cNvPr id="81" name="Google Shape;81;p21"/>
          <p:cNvSpPr txBox="1">
            <a:spLocks noGrp="1"/>
          </p:cNvSpPr>
          <p:nvPr>
            <p:ph type="title"/>
          </p:nvPr>
        </p:nvSpPr>
        <p:spPr>
          <a:xfrm>
            <a:off x="457200" y="375642"/>
            <a:ext cx="8229600" cy="506016"/>
          </a:xfrm>
          <a:prstGeom prst="rect">
            <a:avLst/>
          </a:prstGeom>
          <a:noFill/>
          <a:ln w="9525" cap="flat" cmpd="sng">
            <a:solidFill>
              <a:schemeClr val="accent1"/>
            </a:solidFill>
            <a:prstDash val="solid"/>
            <a:round/>
            <a:headEnd type="none" w="sm" len="sm"/>
            <a:tailEnd type="none" w="sm" len="sm"/>
          </a:ln>
        </p:spPr>
        <p:txBody>
          <a:bodyPr spcFirstLastPara="1" wrap="square" lIns="274300" tIns="45700" rIns="91425" bIns="45700" anchor="ctr" anchorCtr="0">
            <a:normAutofit/>
          </a:bodyPr>
          <a:lstStyle>
            <a:lvl1pPr lvl="0" algn="r">
              <a:spcBef>
                <a:spcPts val="0"/>
              </a:spcBef>
              <a:spcAft>
                <a:spcPts val="0"/>
              </a:spcAft>
              <a:buClr>
                <a:schemeClr val="lt1"/>
              </a:buClr>
              <a:buSzPts val="2000"/>
              <a:buFont typeface="Bookman Old Style"/>
              <a:buNone/>
              <a:defRPr sz="20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1"/>
          <p:cNvSpPr>
            <a:spLocks noGrp="1"/>
          </p:cNvSpPr>
          <p:nvPr>
            <p:ph type="pic" idx="2"/>
          </p:nvPr>
        </p:nvSpPr>
        <p:spPr>
          <a:xfrm>
            <a:off x="457200" y="1428750"/>
            <a:ext cx="8229600" cy="3202686"/>
          </a:xfrm>
          <a:prstGeom prst="rect">
            <a:avLst/>
          </a:prstGeom>
          <a:solidFill>
            <a:srgbClr val="BABABA"/>
          </a:solidFill>
          <a:ln>
            <a:noFill/>
          </a:ln>
        </p:spPr>
      </p:sp>
      <p:sp>
        <p:nvSpPr>
          <p:cNvPr id="83" name="Google Shape;83;p21"/>
          <p:cNvSpPr txBox="1">
            <a:spLocks noGrp="1"/>
          </p:cNvSpPr>
          <p:nvPr>
            <p:ph type="body" idx="1"/>
          </p:nvPr>
        </p:nvSpPr>
        <p:spPr>
          <a:xfrm>
            <a:off x="457200" y="914400"/>
            <a:ext cx="8229600" cy="400050"/>
          </a:xfrm>
          <a:prstGeom prst="rect">
            <a:avLst/>
          </a:prstGeom>
          <a:noFill/>
          <a:ln>
            <a:noFill/>
          </a:ln>
        </p:spPr>
        <p:txBody>
          <a:bodyPr spcFirstLastPara="1" wrap="square" lIns="91425" tIns="45700" rIns="91425" bIns="45700" anchor="ctr" anchorCtr="0">
            <a:normAutofit/>
          </a:bodyPr>
          <a:lstStyle>
            <a:lvl1pPr marL="457200" lvl="0" indent="-228600" algn="l">
              <a:spcBef>
                <a:spcPts val="600"/>
              </a:spcBef>
              <a:spcAft>
                <a:spcPts val="0"/>
              </a:spcAft>
              <a:buSzPts val="1064"/>
              <a:buFont typeface="Gill Sans"/>
              <a:buNone/>
              <a:defRPr sz="1400"/>
            </a:lvl1pPr>
            <a:lvl2pPr marL="914400" lvl="1" indent="-286512" algn="l">
              <a:spcBef>
                <a:spcPts val="500"/>
              </a:spcBef>
              <a:spcAft>
                <a:spcPts val="0"/>
              </a:spcAft>
              <a:buSzPts val="912"/>
              <a:buChar char="🞂"/>
              <a:defRPr sz="1200"/>
            </a:lvl2pPr>
            <a:lvl3pPr marL="1371600" lvl="2" indent="-276860" algn="l">
              <a:spcBef>
                <a:spcPts val="500"/>
              </a:spcBef>
              <a:spcAft>
                <a:spcPts val="0"/>
              </a:spcAft>
              <a:buSzPts val="760"/>
              <a:buChar char="🞂"/>
              <a:defRPr sz="1000"/>
            </a:lvl3pPr>
            <a:lvl4pPr marL="1828800" lvl="3" indent="-268605" algn="l">
              <a:spcBef>
                <a:spcPts val="400"/>
              </a:spcBef>
              <a:spcAft>
                <a:spcPts val="0"/>
              </a:spcAft>
              <a:buSzPts val="630"/>
              <a:buChar char="◻"/>
              <a:defRPr sz="900"/>
            </a:lvl4pPr>
            <a:lvl5pPr marL="2286000" lvl="4" indent="-268604" algn="l">
              <a:spcBef>
                <a:spcPts val="300"/>
              </a:spcBef>
              <a:spcAft>
                <a:spcPts val="0"/>
              </a:spcAft>
              <a:buSzPts val="630"/>
              <a:buChar char="◻"/>
              <a:defRPr sz="900"/>
            </a:lvl5pPr>
            <a:lvl6pPr marL="2743200" lvl="5" indent="-314325" algn="l">
              <a:spcBef>
                <a:spcPts val="300"/>
              </a:spcBef>
              <a:spcAft>
                <a:spcPts val="0"/>
              </a:spcAft>
              <a:buSzPts val="1350"/>
              <a:buChar char="🞂"/>
              <a:defRPr/>
            </a:lvl6pPr>
            <a:lvl7pPr marL="3200400" lvl="6" indent="-314325" algn="l">
              <a:spcBef>
                <a:spcPts val="300"/>
              </a:spcBef>
              <a:spcAft>
                <a:spcPts val="0"/>
              </a:spcAft>
              <a:buSzPts val="1350"/>
              <a:buChar char="🞂"/>
              <a:defRPr/>
            </a:lvl7pPr>
            <a:lvl8pPr marL="3657600" lvl="7" indent="-314325" algn="l">
              <a:spcBef>
                <a:spcPts val="300"/>
              </a:spcBef>
              <a:spcAft>
                <a:spcPts val="0"/>
              </a:spcAft>
              <a:buSzPts val="1350"/>
              <a:buChar char="🞂"/>
              <a:defRPr/>
            </a:lvl8pPr>
            <a:lvl9pPr marL="4114800" lvl="8" indent="-314325" algn="l">
              <a:spcBef>
                <a:spcPts val="300"/>
              </a:spcBef>
              <a:spcAft>
                <a:spcPts val="0"/>
              </a:spcAft>
              <a:buSzPts val="1350"/>
              <a:buChar char="🞂"/>
              <a:defRPr/>
            </a:lvl9pPr>
          </a:lstStyle>
          <a:p>
            <a:endParaRPr/>
          </a:p>
        </p:txBody>
      </p:sp>
      <p:sp>
        <p:nvSpPr>
          <p:cNvPr id="84" name="Google Shape;84;p21"/>
          <p:cNvSpPr txBox="1">
            <a:spLocks noGrp="1"/>
          </p:cNvSpPr>
          <p:nvPr>
            <p:ph type="dt" idx="10"/>
          </p:nvPr>
        </p:nvSpPr>
        <p:spPr>
          <a:xfrm>
            <a:off x="6400800" y="4767263"/>
            <a:ext cx="2289048" cy="27432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1"/>
          <p:cNvSpPr txBox="1">
            <a:spLocks noGrp="1"/>
          </p:cNvSpPr>
          <p:nvPr>
            <p:ph type="ftr" idx="11"/>
          </p:nvPr>
        </p:nvSpPr>
        <p:spPr>
          <a:xfrm>
            <a:off x="2898648" y="4767263"/>
            <a:ext cx="3505200" cy="27432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1"/>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7" name="Google Shape;87;p21"/>
          <p:cNvCxnSpPr/>
          <p:nvPr/>
        </p:nvCxnSpPr>
        <p:spPr>
          <a:xfrm>
            <a:off x="457200" y="4764881"/>
            <a:ext cx="8229600" cy="0"/>
          </a:xfrm>
          <a:prstGeom prst="straightConnector1">
            <a:avLst/>
          </a:prstGeom>
          <a:noFill/>
          <a:ln w="9525" cap="flat" cmpd="sng">
            <a:solidFill>
              <a:schemeClr val="accent2"/>
            </a:solidFill>
            <a:prstDash val="dash"/>
            <a:round/>
            <a:headEnd type="none" w="sm" len="sm"/>
            <a:tailEnd type="none" w="sm" len="sm"/>
          </a:ln>
        </p:spPr>
      </p:cxnSp>
      <p:sp>
        <p:nvSpPr>
          <p:cNvPr id="88" name="Google Shape;88;p21"/>
          <p:cNvSpPr/>
          <p:nvPr/>
        </p:nvSpPr>
        <p:spPr>
          <a:xfrm rot="5400000">
            <a:off x="442957" y="4835567"/>
            <a:ext cx="143137" cy="12031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89" name="Google Shape;89;p21"/>
          <p:cNvSpPr/>
          <p:nvPr/>
        </p:nvSpPr>
        <p:spPr>
          <a:xfrm>
            <a:off x="457200" y="375642"/>
            <a:ext cx="182880" cy="51435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mt="29000"/>
          </a:blip>
          <a:tile tx="0" ty="0" sx="100000" sy="100000" flip="none" algn="tl"/>
        </a:blipFill>
        <a:effectLst/>
      </p:bgPr>
    </p:bg>
    <p:spTree>
      <p:nvGrpSpPr>
        <p:cNvPr id="1" name="Shape 9"/>
        <p:cNvGrpSpPr/>
        <p:nvPr/>
      </p:nvGrpSpPr>
      <p:grpSpPr>
        <a:xfrm>
          <a:off x="0" y="0"/>
          <a:ext cx="0" cy="0"/>
          <a:chOff x="0" y="0"/>
          <a:chExt cx="0" cy="0"/>
        </a:xfrm>
      </p:grpSpPr>
      <p:sp>
        <p:nvSpPr>
          <p:cNvPr id="10" name="Google Shape;10;p12"/>
          <p:cNvSpPr txBox="1">
            <a:spLocks noGrp="1"/>
          </p:cNvSpPr>
          <p:nvPr>
            <p:ph type="title"/>
          </p:nvPr>
        </p:nvSpPr>
        <p:spPr>
          <a:xfrm>
            <a:off x="457200" y="114300"/>
            <a:ext cx="8229600" cy="742950"/>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dk2"/>
              </a:buClr>
              <a:buSzPts val="3200"/>
              <a:buFont typeface="Bookman Old Style"/>
              <a:buNone/>
              <a:defRPr sz="3200" b="0" i="0" u="none" strike="noStrike" cap="none">
                <a:solidFill>
                  <a:schemeClr val="dk2"/>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2"/>
          <p:cNvSpPr txBox="1">
            <a:spLocks noGrp="1"/>
          </p:cNvSpPr>
          <p:nvPr>
            <p:ph type="body" idx="1"/>
          </p:nvPr>
        </p:nvSpPr>
        <p:spPr>
          <a:xfrm>
            <a:off x="457200" y="914400"/>
            <a:ext cx="8229600" cy="3682746"/>
          </a:xfrm>
          <a:prstGeom prst="rect">
            <a:avLst/>
          </a:prstGeom>
          <a:noFill/>
          <a:ln>
            <a:noFill/>
          </a:ln>
        </p:spPr>
        <p:txBody>
          <a:bodyPr spcFirstLastPara="1" wrap="square" lIns="91425" tIns="45700" rIns="91425" bIns="45700" anchor="t" anchorCtr="0">
            <a:normAutofit/>
          </a:bodyPr>
          <a:lstStyle>
            <a:lvl1pPr marL="457200" marR="0" lvl="0" indent="-354076" algn="l" rtl="0">
              <a:spcBef>
                <a:spcPts val="600"/>
              </a:spcBef>
              <a:spcAft>
                <a:spcPts val="0"/>
              </a:spcAft>
              <a:buClr>
                <a:schemeClr val="accent1"/>
              </a:buClr>
              <a:buSzPts val="1976"/>
              <a:buFont typeface="Noto Sans Symbols"/>
              <a:buChar char="🞂"/>
              <a:defRPr sz="2600" b="0" i="0" u="none" strike="noStrike" cap="none">
                <a:solidFill>
                  <a:schemeClr val="dk1"/>
                </a:solidFill>
                <a:latin typeface="Gill Sans"/>
                <a:ea typeface="Gill Sans"/>
                <a:cs typeface="Gill Sans"/>
                <a:sym typeface="Gill Sans"/>
              </a:defRPr>
            </a:lvl1pPr>
            <a:lvl2pPr marL="914400" marR="0" lvl="1" indent="-339597" algn="l" rtl="0">
              <a:spcBef>
                <a:spcPts val="500"/>
              </a:spcBef>
              <a:spcAft>
                <a:spcPts val="0"/>
              </a:spcAft>
              <a:buClr>
                <a:schemeClr val="accent2"/>
              </a:buClr>
              <a:buSzPts val="1748"/>
              <a:buFont typeface="Noto Sans Symbols"/>
              <a:buChar char="🞂"/>
              <a:defRPr sz="2300" b="0" i="0" u="none" strike="noStrike" cap="none">
                <a:solidFill>
                  <a:schemeClr val="dk2"/>
                </a:solidFill>
                <a:latin typeface="Gill Sans"/>
                <a:ea typeface="Gill Sans"/>
                <a:cs typeface="Gill Sans"/>
                <a:sym typeface="Gill Sans"/>
              </a:defRPr>
            </a:lvl2pPr>
            <a:lvl3pPr marL="1371600" marR="0" lvl="2" indent="-325119" algn="l" rtl="0">
              <a:spcBef>
                <a:spcPts val="500"/>
              </a:spcBef>
              <a:spcAft>
                <a:spcPts val="0"/>
              </a:spcAft>
              <a:buClr>
                <a:srgbClr val="BABABA"/>
              </a:buClr>
              <a:buSzPts val="1520"/>
              <a:buFont typeface="Noto Sans Symbols"/>
              <a:buChar char="🞂"/>
              <a:defRPr sz="2000" b="0" i="0" u="none" strike="noStrike" cap="none">
                <a:solidFill>
                  <a:schemeClr val="dk1"/>
                </a:solidFill>
                <a:latin typeface="Gill Sans"/>
                <a:ea typeface="Gill Sans"/>
                <a:cs typeface="Gill Sans"/>
                <a:sym typeface="Gill Sans"/>
              </a:defRPr>
            </a:lvl3pPr>
            <a:lvl4pPr marL="1828800" marR="0" lvl="3" indent="-308610" algn="l" rtl="0">
              <a:spcBef>
                <a:spcPts val="400"/>
              </a:spcBef>
              <a:spcAft>
                <a:spcPts val="0"/>
              </a:spcAft>
              <a:buClr>
                <a:srgbClr val="8BA1B3"/>
              </a:buClr>
              <a:buSzPts val="1260"/>
              <a:buFont typeface="Noto Sans Symbols"/>
              <a:buChar char="◻"/>
              <a:defRPr sz="1800" b="0" i="0" u="none" strike="noStrike" cap="none">
                <a:solidFill>
                  <a:schemeClr val="dk1"/>
                </a:solidFill>
                <a:latin typeface="Gill Sans"/>
                <a:ea typeface="Gill Sans"/>
                <a:cs typeface="Gill Sans"/>
                <a:sym typeface="Gill Sans"/>
              </a:defRPr>
            </a:lvl4pPr>
            <a:lvl5pPr marL="2286000" marR="0" lvl="4" indent="-299720" algn="l" rtl="0">
              <a:spcBef>
                <a:spcPts val="300"/>
              </a:spcBef>
              <a:spcAft>
                <a:spcPts val="0"/>
              </a:spcAft>
              <a:buClr>
                <a:schemeClr val="accent2"/>
              </a:buClr>
              <a:buSzPts val="1120"/>
              <a:buFont typeface="Noto Sans Symbols"/>
              <a:buChar char="◻"/>
              <a:defRPr sz="1600" b="0" i="0" u="none" strike="noStrike" cap="none">
                <a:solidFill>
                  <a:schemeClr val="dk1"/>
                </a:solidFill>
                <a:latin typeface="Gill Sans"/>
                <a:ea typeface="Gill Sans"/>
                <a:cs typeface="Gill Sans"/>
                <a:sym typeface="Gill Sans"/>
              </a:defRPr>
            </a:lvl5pPr>
            <a:lvl6pPr marL="2743200" marR="0" lvl="5" indent="-304800" algn="l" rtl="0">
              <a:spcBef>
                <a:spcPts val="300"/>
              </a:spcBef>
              <a:spcAft>
                <a:spcPts val="0"/>
              </a:spcAft>
              <a:buClr>
                <a:srgbClr val="8BA1B3"/>
              </a:buClr>
              <a:buSzPts val="1200"/>
              <a:buFont typeface="Noto Sans Symbols"/>
              <a:buChar char="🞂"/>
              <a:defRPr sz="1600" b="0" i="0" u="none" strike="noStrike" cap="none">
                <a:solidFill>
                  <a:schemeClr val="dk1"/>
                </a:solidFill>
                <a:latin typeface="Gill Sans"/>
                <a:ea typeface="Gill Sans"/>
                <a:cs typeface="Gill Sans"/>
                <a:sym typeface="Gill Sans"/>
              </a:defRPr>
            </a:lvl6pPr>
            <a:lvl7pPr marL="3200400" marR="0" lvl="6" indent="-295275" algn="l" rtl="0">
              <a:spcBef>
                <a:spcPts val="300"/>
              </a:spcBef>
              <a:spcAft>
                <a:spcPts val="0"/>
              </a:spcAft>
              <a:buClr>
                <a:srgbClr val="646C8F"/>
              </a:buClr>
              <a:buSzPts val="1050"/>
              <a:buFont typeface="Noto Sans Symbols"/>
              <a:buChar char="🞂"/>
              <a:defRPr sz="1400" b="0" i="0" u="none" strike="noStrike" cap="none">
                <a:solidFill>
                  <a:schemeClr val="dk1"/>
                </a:solidFill>
                <a:latin typeface="Gill Sans"/>
                <a:ea typeface="Gill Sans"/>
                <a:cs typeface="Gill Sans"/>
                <a:sym typeface="Gill Sans"/>
              </a:defRPr>
            </a:lvl7pPr>
            <a:lvl8pPr marL="3657600" marR="0" lvl="7" indent="-295275" algn="l" rtl="0">
              <a:spcBef>
                <a:spcPts val="300"/>
              </a:spcBef>
              <a:spcAft>
                <a:spcPts val="0"/>
              </a:spcAft>
              <a:buClr>
                <a:srgbClr val="BABABA"/>
              </a:buClr>
              <a:buSzPts val="1050"/>
              <a:buFont typeface="Noto Sans Symbols"/>
              <a:buChar char="🞂"/>
              <a:defRPr sz="1400" b="0" i="0" u="none" strike="noStrike" cap="none">
                <a:solidFill>
                  <a:schemeClr val="dk1"/>
                </a:solidFill>
                <a:latin typeface="Gill Sans"/>
                <a:ea typeface="Gill Sans"/>
                <a:cs typeface="Gill Sans"/>
                <a:sym typeface="Gill Sans"/>
              </a:defRPr>
            </a:lvl8pPr>
            <a:lvl9pPr marL="4114800" marR="0" lvl="8" indent="-285750" algn="l" rtl="0">
              <a:spcBef>
                <a:spcPts val="300"/>
              </a:spcBef>
              <a:spcAft>
                <a:spcPts val="0"/>
              </a:spcAft>
              <a:buClr>
                <a:srgbClr val="9FB8CD"/>
              </a:buClr>
              <a:buSzPts val="900"/>
              <a:buFont typeface="Noto Sans Symbols"/>
              <a:buChar char="🞂"/>
              <a:defRPr sz="1200" b="0" i="0" u="none" strike="noStrike" cap="none">
                <a:solidFill>
                  <a:schemeClr val="dk1"/>
                </a:solidFill>
                <a:latin typeface="Gill Sans"/>
                <a:ea typeface="Gill Sans"/>
                <a:cs typeface="Gill Sans"/>
                <a:sym typeface="Gill Sans"/>
              </a:defRPr>
            </a:lvl9pPr>
          </a:lstStyle>
          <a:p>
            <a:endParaRPr/>
          </a:p>
        </p:txBody>
      </p:sp>
      <p:sp>
        <p:nvSpPr>
          <p:cNvPr id="12" name="Google Shape;12;p12"/>
          <p:cNvSpPr txBox="1">
            <a:spLocks noGrp="1"/>
          </p:cNvSpPr>
          <p:nvPr>
            <p:ph type="dt" idx="10"/>
          </p:nvPr>
        </p:nvSpPr>
        <p:spPr>
          <a:xfrm>
            <a:off x="6400800" y="4767263"/>
            <a:ext cx="2289048" cy="27432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2"/>
          <p:cNvSpPr txBox="1">
            <a:spLocks noGrp="1"/>
          </p:cNvSpPr>
          <p:nvPr>
            <p:ph type="ftr" idx="11"/>
          </p:nvPr>
        </p:nvSpPr>
        <p:spPr>
          <a:xfrm>
            <a:off x="2898648" y="4767263"/>
            <a:ext cx="3505200" cy="27432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400" b="0" i="0" u="none" strike="noStrike" cap="none">
                <a:solidFill>
                  <a:schemeClr val="dk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2"/>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400" b="0" i="0" u="none" strike="noStrike" cap="none">
                <a:solidFill>
                  <a:schemeClr val="dk2"/>
                </a:solidFill>
                <a:latin typeface="Gill Sans"/>
                <a:ea typeface="Gill Sans"/>
                <a:cs typeface="Gill Sans"/>
                <a:sym typeface="Gill Sans"/>
              </a:defRPr>
            </a:lvl1pPr>
            <a:lvl2pPr marL="0" marR="0" lvl="1" indent="0" algn="l" rtl="0">
              <a:spcBef>
                <a:spcPts val="0"/>
              </a:spcBef>
              <a:buNone/>
              <a:defRPr sz="1400" b="0" i="0" u="none" strike="noStrike" cap="none">
                <a:solidFill>
                  <a:schemeClr val="dk2"/>
                </a:solidFill>
                <a:latin typeface="Gill Sans"/>
                <a:ea typeface="Gill Sans"/>
                <a:cs typeface="Gill Sans"/>
                <a:sym typeface="Gill Sans"/>
              </a:defRPr>
            </a:lvl2pPr>
            <a:lvl3pPr marL="0" marR="0" lvl="2" indent="0" algn="l" rtl="0">
              <a:spcBef>
                <a:spcPts val="0"/>
              </a:spcBef>
              <a:buNone/>
              <a:defRPr sz="1400" b="0" i="0" u="none" strike="noStrike" cap="none">
                <a:solidFill>
                  <a:schemeClr val="dk2"/>
                </a:solidFill>
                <a:latin typeface="Gill Sans"/>
                <a:ea typeface="Gill Sans"/>
                <a:cs typeface="Gill Sans"/>
                <a:sym typeface="Gill Sans"/>
              </a:defRPr>
            </a:lvl3pPr>
            <a:lvl4pPr marL="0" marR="0" lvl="3" indent="0" algn="l" rtl="0">
              <a:spcBef>
                <a:spcPts val="0"/>
              </a:spcBef>
              <a:buNone/>
              <a:defRPr sz="1400" b="0" i="0" u="none" strike="noStrike" cap="none">
                <a:solidFill>
                  <a:schemeClr val="dk2"/>
                </a:solidFill>
                <a:latin typeface="Gill Sans"/>
                <a:ea typeface="Gill Sans"/>
                <a:cs typeface="Gill Sans"/>
                <a:sym typeface="Gill Sans"/>
              </a:defRPr>
            </a:lvl4pPr>
            <a:lvl5pPr marL="0" marR="0" lvl="4" indent="0" algn="l" rtl="0">
              <a:spcBef>
                <a:spcPts val="0"/>
              </a:spcBef>
              <a:buNone/>
              <a:defRPr sz="1400" b="0" i="0" u="none" strike="noStrike" cap="none">
                <a:solidFill>
                  <a:schemeClr val="dk2"/>
                </a:solidFill>
                <a:latin typeface="Gill Sans"/>
                <a:ea typeface="Gill Sans"/>
                <a:cs typeface="Gill Sans"/>
                <a:sym typeface="Gill Sans"/>
              </a:defRPr>
            </a:lvl5pPr>
            <a:lvl6pPr marL="0" marR="0" lvl="5" indent="0" algn="l" rtl="0">
              <a:spcBef>
                <a:spcPts val="0"/>
              </a:spcBef>
              <a:buNone/>
              <a:defRPr sz="1400" b="0" i="0" u="none" strike="noStrike" cap="none">
                <a:solidFill>
                  <a:schemeClr val="dk2"/>
                </a:solidFill>
                <a:latin typeface="Gill Sans"/>
                <a:ea typeface="Gill Sans"/>
                <a:cs typeface="Gill Sans"/>
                <a:sym typeface="Gill Sans"/>
              </a:defRPr>
            </a:lvl6pPr>
            <a:lvl7pPr marL="0" marR="0" lvl="6" indent="0" algn="l" rtl="0">
              <a:spcBef>
                <a:spcPts val="0"/>
              </a:spcBef>
              <a:buNone/>
              <a:defRPr sz="1400" b="0" i="0" u="none" strike="noStrike" cap="none">
                <a:solidFill>
                  <a:schemeClr val="dk2"/>
                </a:solidFill>
                <a:latin typeface="Gill Sans"/>
                <a:ea typeface="Gill Sans"/>
                <a:cs typeface="Gill Sans"/>
                <a:sym typeface="Gill Sans"/>
              </a:defRPr>
            </a:lvl7pPr>
            <a:lvl8pPr marL="0" marR="0" lvl="7" indent="0" algn="l" rtl="0">
              <a:spcBef>
                <a:spcPts val="0"/>
              </a:spcBef>
              <a:buNone/>
              <a:defRPr sz="1400" b="0" i="0" u="none" strike="noStrike" cap="none">
                <a:solidFill>
                  <a:schemeClr val="dk2"/>
                </a:solidFill>
                <a:latin typeface="Gill Sans"/>
                <a:ea typeface="Gill Sans"/>
                <a:cs typeface="Gill Sans"/>
                <a:sym typeface="Gill Sans"/>
              </a:defRPr>
            </a:lvl8pPr>
            <a:lvl9pPr marL="0" marR="0" lvl="8" indent="0" algn="l" rtl="0">
              <a:spcBef>
                <a:spcPts val="0"/>
              </a:spcBef>
              <a:buNone/>
              <a:defRPr sz="1400" b="0" i="0" u="none" strike="noStrike" cap="none">
                <a:solidFill>
                  <a:schemeClr val="dk2"/>
                </a:solidFill>
                <a:latin typeface="Gill Sans"/>
                <a:ea typeface="Gill Sans"/>
                <a:cs typeface="Gill Sans"/>
                <a:sym typeface="Gill Sans"/>
              </a:defRPr>
            </a:lvl9pPr>
          </a:lstStyle>
          <a:p>
            <a:pPr marL="0" lvl="0" indent="0" algn="l" rtl="0">
              <a:spcBef>
                <a:spcPts val="0"/>
              </a:spcBef>
              <a:spcAft>
                <a:spcPts val="0"/>
              </a:spcAft>
              <a:buNone/>
            </a:pPr>
            <a:fld id="{00000000-1234-1234-1234-123412341234}" type="slidenum">
              <a:rPr lang="en-US"/>
              <a:t>‹#›</a:t>
            </a:fld>
            <a:endParaRPr/>
          </a:p>
        </p:txBody>
      </p:sp>
      <p:cxnSp>
        <p:nvCxnSpPr>
          <p:cNvPr id="15" name="Google Shape;15;p12"/>
          <p:cNvCxnSpPr/>
          <p:nvPr/>
        </p:nvCxnSpPr>
        <p:spPr>
          <a:xfrm>
            <a:off x="457200" y="4764881"/>
            <a:ext cx="8229600" cy="0"/>
          </a:xfrm>
          <a:prstGeom prst="straightConnector1">
            <a:avLst/>
          </a:prstGeom>
          <a:noFill/>
          <a:ln w="9525" cap="flat" cmpd="sng">
            <a:solidFill>
              <a:schemeClr val="accent2"/>
            </a:solidFill>
            <a:prstDash val="dash"/>
            <a:round/>
            <a:headEnd type="none" w="sm" len="sm"/>
            <a:tailEnd type="none" w="sm" len="sm"/>
          </a:ln>
        </p:spPr>
      </p:cxnSp>
      <p:cxnSp>
        <p:nvCxnSpPr>
          <p:cNvPr id="16" name="Google Shape;16;p12"/>
          <p:cNvCxnSpPr/>
          <p:nvPr/>
        </p:nvCxnSpPr>
        <p:spPr>
          <a:xfrm>
            <a:off x="457200" y="857250"/>
            <a:ext cx="8229600" cy="0"/>
          </a:xfrm>
          <a:prstGeom prst="straightConnector1">
            <a:avLst/>
          </a:prstGeom>
          <a:noFill/>
          <a:ln w="9525" cap="flat" cmpd="sng">
            <a:solidFill>
              <a:schemeClr val="accent2"/>
            </a:solidFill>
            <a:prstDash val="dash"/>
            <a:round/>
            <a:headEnd type="none" w="sm" len="sm"/>
            <a:tailEnd type="none" w="sm" len="sm"/>
          </a:ln>
        </p:spPr>
      </p:cxnSp>
      <p:sp>
        <p:nvSpPr>
          <p:cNvPr id="17" name="Google Shape;17;p12"/>
          <p:cNvSpPr/>
          <p:nvPr/>
        </p:nvSpPr>
        <p:spPr>
          <a:xfrm rot="5400000">
            <a:off x="442957" y="4835567"/>
            <a:ext cx="143137" cy="120314"/>
          </a:xfrm>
          <a:prstGeom prst="triangle">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
          <p:cNvSpPr txBox="1">
            <a:spLocks noGrp="1"/>
          </p:cNvSpPr>
          <p:nvPr>
            <p:ph type="title"/>
          </p:nvPr>
        </p:nvSpPr>
        <p:spPr>
          <a:xfrm>
            <a:off x="0" y="1"/>
            <a:ext cx="9144000" cy="1052513"/>
          </a:xfrm>
          <a:prstGeom prst="rect">
            <a:avLst/>
          </a:prstGeom>
          <a:solidFill>
            <a:srgbClr val="93B9C3"/>
          </a:solidFill>
          <a:ln w="9525" cap="flat" cmpd="sng">
            <a:solidFill>
              <a:schemeClr val="dk1"/>
            </a:solidFill>
            <a:prstDash val="solid"/>
            <a:round/>
            <a:headEnd type="none" w="sm" len="sm"/>
            <a:tailEnd type="none" w="sm" len="sm"/>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2800"/>
              <a:buFont typeface="Times New Roman"/>
              <a:buNone/>
            </a:pPr>
            <a:r>
              <a:rPr lang="en-US" sz="2800" b="1" dirty="0">
                <a:solidFill>
                  <a:schemeClr val="dk1"/>
                </a:solidFill>
                <a:latin typeface="Times New Roman"/>
                <a:ea typeface="Times New Roman"/>
                <a:cs typeface="Times New Roman"/>
                <a:sym typeface="Times New Roman"/>
              </a:rPr>
              <a:t>CGB1221 – DATABASE MANAGEMENT SYSTEMS</a:t>
            </a:r>
            <a:br>
              <a:rPr lang="en-US" sz="2800" b="1" dirty="0">
                <a:solidFill>
                  <a:schemeClr val="dk1"/>
                </a:solidFill>
                <a:latin typeface="Times New Roman"/>
                <a:ea typeface="Times New Roman"/>
                <a:cs typeface="Times New Roman"/>
                <a:sym typeface="Times New Roman"/>
              </a:rPr>
            </a:br>
            <a:r>
              <a:rPr lang="en-US" sz="2800" b="1" dirty="0">
                <a:solidFill>
                  <a:schemeClr val="dk1"/>
                </a:solidFill>
                <a:latin typeface="Times New Roman"/>
                <a:ea typeface="Times New Roman"/>
                <a:cs typeface="Times New Roman"/>
                <a:sym typeface="Times New Roman"/>
              </a:rPr>
              <a:t>END SEM PROJECT REVIEW</a:t>
            </a:r>
            <a:endParaRPr dirty="0"/>
          </a:p>
        </p:txBody>
      </p:sp>
      <p:sp>
        <p:nvSpPr>
          <p:cNvPr id="110" name="Google Shape;110;p1"/>
          <p:cNvSpPr txBox="1"/>
          <p:nvPr/>
        </p:nvSpPr>
        <p:spPr>
          <a:xfrm>
            <a:off x="762000" y="1195400"/>
            <a:ext cx="7772400" cy="3429000"/>
          </a:xfrm>
          <a:prstGeom prst="rect">
            <a:avLst/>
          </a:prstGeom>
          <a:noFill/>
          <a:ln>
            <a:noFill/>
          </a:ln>
        </p:spPr>
        <p:txBody>
          <a:bodyPr spcFirstLastPara="1" wrap="square" lIns="45700" tIns="45700" rIns="45700" bIns="0" anchor="b" anchorCtr="0">
            <a:noAutofit/>
          </a:bodyPr>
          <a:lstStyle/>
          <a:p>
            <a:pPr marL="0" marR="0" lvl="0" indent="0" algn="ctr" rtl="0">
              <a:spcBef>
                <a:spcPts val="0"/>
              </a:spcBef>
              <a:spcAft>
                <a:spcPts val="0"/>
              </a:spcAft>
              <a:buNone/>
            </a:pPr>
            <a:endParaRPr sz="2500" b="1" i="0" u="none" strike="noStrike" cap="none" dirty="0">
              <a:solidFill>
                <a:srgbClr val="414141"/>
              </a:solidFill>
              <a:latin typeface="Times New Roman"/>
              <a:ea typeface="Times New Roman"/>
              <a:cs typeface="Times New Roman"/>
              <a:sym typeface="Times New Roman"/>
            </a:endParaRPr>
          </a:p>
          <a:p>
            <a:pPr marL="0" marR="0" lvl="0" indent="0" algn="ctr" rtl="0">
              <a:spcBef>
                <a:spcPts val="0"/>
              </a:spcBef>
              <a:spcAft>
                <a:spcPts val="0"/>
              </a:spcAft>
              <a:buNone/>
            </a:pPr>
            <a:endParaRPr sz="2500" b="1" i="0" u="none" strike="noStrike" cap="none" dirty="0">
              <a:solidFill>
                <a:srgbClr val="414141"/>
              </a:solidFill>
              <a:latin typeface="Times New Roman"/>
              <a:ea typeface="Times New Roman"/>
              <a:cs typeface="Times New Roman"/>
              <a:sym typeface="Times New Roman"/>
            </a:endParaRPr>
          </a:p>
          <a:p>
            <a:pPr marL="0" marR="0" lvl="0" indent="0" algn="ctr" rtl="0">
              <a:spcBef>
                <a:spcPts val="0"/>
              </a:spcBef>
              <a:spcAft>
                <a:spcPts val="0"/>
              </a:spcAft>
              <a:buNone/>
            </a:pPr>
            <a:endParaRPr sz="2500" b="1" i="0" u="none" strike="noStrike" cap="none" dirty="0">
              <a:solidFill>
                <a:srgbClr val="414141"/>
              </a:solidFill>
              <a:latin typeface="Times New Roman"/>
              <a:ea typeface="Times New Roman"/>
              <a:cs typeface="Times New Roman"/>
              <a:sym typeface="Times New Roman"/>
            </a:endParaRPr>
          </a:p>
          <a:p>
            <a:pPr marL="0" marR="0" lvl="0" indent="0" algn="ctr" rtl="0">
              <a:spcBef>
                <a:spcPts val="0"/>
              </a:spcBef>
              <a:spcAft>
                <a:spcPts val="0"/>
              </a:spcAft>
              <a:buNone/>
            </a:pPr>
            <a:endParaRPr sz="2500" b="1" i="0" u="none" strike="noStrike" cap="none" dirty="0">
              <a:solidFill>
                <a:srgbClr val="414141"/>
              </a:solidFill>
              <a:latin typeface="Times New Roman"/>
              <a:ea typeface="Times New Roman"/>
              <a:cs typeface="Times New Roman"/>
              <a:sym typeface="Times New Roman"/>
            </a:endParaRPr>
          </a:p>
          <a:p>
            <a:pPr marL="0" marR="0" lvl="0" indent="0" algn="ctr" rtl="0">
              <a:spcBef>
                <a:spcPts val="0"/>
              </a:spcBef>
              <a:spcAft>
                <a:spcPts val="0"/>
              </a:spcAft>
              <a:buNone/>
            </a:pPr>
            <a:endParaRPr sz="2500" b="1" i="0" u="none" strike="noStrike" cap="none" dirty="0">
              <a:solidFill>
                <a:srgbClr val="414141"/>
              </a:solidFill>
              <a:latin typeface="Times New Roman"/>
              <a:ea typeface="Times New Roman"/>
              <a:cs typeface="Times New Roman"/>
              <a:sym typeface="Times New Roman"/>
            </a:endParaRPr>
          </a:p>
          <a:p>
            <a:pPr marL="0" marR="0" lvl="0" indent="0" algn="ctr" rtl="0">
              <a:spcBef>
                <a:spcPts val="0"/>
              </a:spcBef>
              <a:spcAft>
                <a:spcPts val="0"/>
              </a:spcAft>
              <a:buNone/>
            </a:pPr>
            <a:endParaRPr sz="2500" b="1" i="0" u="none" strike="noStrike" cap="none" dirty="0">
              <a:solidFill>
                <a:srgbClr val="414141"/>
              </a:solidFill>
              <a:latin typeface="Times New Roman"/>
              <a:ea typeface="Times New Roman"/>
              <a:cs typeface="Times New Roman"/>
              <a:sym typeface="Times New Roman"/>
            </a:endParaRPr>
          </a:p>
          <a:p>
            <a:pPr marL="0" marR="0" lvl="0" indent="0" algn="ctr" rtl="0">
              <a:spcBef>
                <a:spcPts val="0"/>
              </a:spcBef>
              <a:spcAft>
                <a:spcPts val="0"/>
              </a:spcAft>
              <a:buNone/>
            </a:pPr>
            <a:endParaRPr sz="2500" b="1" i="0" u="none" strike="noStrike" cap="none" dirty="0">
              <a:solidFill>
                <a:srgbClr val="414141"/>
              </a:solidFill>
              <a:latin typeface="Times New Roman"/>
              <a:ea typeface="Times New Roman"/>
              <a:cs typeface="Times New Roman"/>
              <a:sym typeface="Times New Roman"/>
            </a:endParaRPr>
          </a:p>
          <a:p>
            <a:pPr marL="0" marR="0" lvl="0" indent="0" algn="ctr" rtl="0">
              <a:spcBef>
                <a:spcPts val="0"/>
              </a:spcBef>
              <a:spcAft>
                <a:spcPts val="0"/>
              </a:spcAft>
              <a:buNone/>
            </a:pPr>
            <a:endParaRPr sz="2500" b="1" i="0" u="none" strike="noStrike" cap="none" dirty="0">
              <a:solidFill>
                <a:srgbClr val="414141"/>
              </a:solidFill>
              <a:latin typeface="Times New Roman"/>
              <a:ea typeface="Times New Roman"/>
              <a:cs typeface="Times New Roman"/>
              <a:sym typeface="Times New Roman"/>
            </a:endParaRPr>
          </a:p>
          <a:p>
            <a:pPr marL="0" marR="0" lvl="0" indent="0" algn="ctr" rtl="0">
              <a:spcBef>
                <a:spcPts val="0"/>
              </a:spcBef>
              <a:spcAft>
                <a:spcPts val="0"/>
              </a:spcAft>
              <a:buNone/>
            </a:pPr>
            <a:endParaRPr sz="2500" b="1" i="0" u="none" strike="noStrike" cap="none" dirty="0">
              <a:solidFill>
                <a:srgbClr val="41414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5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Department of Artificial Intelligence</a:t>
            </a:r>
            <a:endParaRPr dirty="0">
              <a:latin typeface="Times New Roman" panose="02020603050405020304" pitchFamily="18" charset="0"/>
              <a:cs typeface="Times New Roman" panose="02020603050405020304" pitchFamily="18" charset="0"/>
            </a:endParaRPr>
          </a:p>
          <a:p>
            <a:pPr marL="0" marR="0" lvl="0" indent="0" algn="ctr" rtl="0">
              <a:spcBef>
                <a:spcPts val="0"/>
              </a:spcBef>
              <a:spcAft>
                <a:spcPts val="0"/>
              </a:spcAft>
              <a:buNone/>
            </a:pPr>
            <a:r>
              <a:rPr lang="en-US" sz="2500" b="1"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Academic Year: 2024 – 2025 (Even Semester</a:t>
            </a:r>
            <a:r>
              <a:rPr lang="en-US" sz="2500" b="1" i="0" u="none" strike="noStrike" cap="none" dirty="0">
                <a:solidFill>
                  <a:schemeClr val="dk1"/>
                </a:solidFill>
                <a:latin typeface="Times New Roman"/>
                <a:ea typeface="Times New Roman"/>
                <a:cs typeface="Times New Roman"/>
                <a:sym typeface="Times New Roman"/>
              </a:rPr>
              <a:t>)</a:t>
            </a:r>
            <a:endParaRPr dirty="0"/>
          </a:p>
          <a:p>
            <a:pPr marL="0" marR="0" lvl="0" indent="0" algn="ctr" rtl="0">
              <a:spcBef>
                <a:spcPts val="0"/>
              </a:spcBef>
              <a:spcAft>
                <a:spcPts val="0"/>
              </a:spcAft>
              <a:buNone/>
            </a:pPr>
            <a:endParaRPr sz="2500" b="1" i="0" u="none" strike="noStrike" cap="none" dirty="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2500" b="1" i="0" u="none" strike="noStrike" cap="none" dirty="0">
                <a:solidFill>
                  <a:schemeClr val="dk1"/>
                </a:solidFill>
                <a:latin typeface="Arial Rounded MT Bold" panose="020F0704030504030204" pitchFamily="34" charset="0"/>
                <a:ea typeface="Times New Roman"/>
                <a:cs typeface="Times New Roman"/>
                <a:sym typeface="Times New Roman"/>
              </a:rPr>
              <a:t>Register Number		: 	927623BAD067</a:t>
            </a:r>
            <a:endParaRPr sz="2500" b="1" dirty="0">
              <a:solidFill>
                <a:schemeClr val="dk1"/>
              </a:solidFill>
              <a:latin typeface="Arial Rounded MT Bold" panose="020F0704030504030204" pitchFamily="34" charset="0"/>
              <a:ea typeface="Times New Roman"/>
              <a:cs typeface="Times New Roman"/>
              <a:sym typeface="Times New Roman"/>
            </a:endParaRPr>
          </a:p>
          <a:p>
            <a:pPr marL="0" marR="0" lvl="0" indent="0" algn="l" rtl="0">
              <a:spcBef>
                <a:spcPts val="0"/>
              </a:spcBef>
              <a:spcAft>
                <a:spcPts val="0"/>
              </a:spcAft>
              <a:buNone/>
            </a:pPr>
            <a:r>
              <a:rPr lang="en-US" sz="2500" b="1" i="0" u="none" strike="noStrike" cap="none" dirty="0">
                <a:solidFill>
                  <a:schemeClr val="dk1"/>
                </a:solidFill>
                <a:latin typeface="Arial Rounded MT Bold" panose="020F0704030504030204" pitchFamily="34" charset="0"/>
                <a:ea typeface="Times New Roman"/>
                <a:cs typeface="Times New Roman"/>
                <a:sym typeface="Times New Roman"/>
              </a:rPr>
              <a:t>Name				:	NARESH D</a:t>
            </a:r>
            <a:endParaRPr dirty="0">
              <a:latin typeface="Arial Rounded MT Bold" panose="020F0704030504030204" pitchFamily="34" charset="0"/>
            </a:endParaRPr>
          </a:p>
          <a:p>
            <a:pPr marL="0" marR="0" lvl="0" indent="0" algn="l" rtl="0">
              <a:spcBef>
                <a:spcPts val="0"/>
              </a:spcBef>
              <a:spcAft>
                <a:spcPts val="0"/>
              </a:spcAft>
              <a:buNone/>
            </a:pPr>
            <a:r>
              <a:rPr lang="en-US" sz="2500" b="1" i="0" u="none" strike="noStrike" cap="none" dirty="0">
                <a:solidFill>
                  <a:schemeClr val="dk1"/>
                </a:solidFill>
                <a:latin typeface="Arial Rounded MT Bold" panose="020F0704030504030204" pitchFamily="34" charset="0"/>
                <a:ea typeface="Times New Roman"/>
                <a:cs typeface="Times New Roman"/>
                <a:sym typeface="Times New Roman"/>
              </a:rPr>
              <a:t>Year				:	II</a:t>
            </a:r>
            <a:endParaRPr dirty="0">
              <a:latin typeface="Arial Rounded MT Bold" panose="020F0704030504030204" pitchFamily="34" charset="0"/>
            </a:endParaRPr>
          </a:p>
          <a:p>
            <a:pPr marL="0" marR="0" lvl="0" indent="0" algn="l" rtl="0">
              <a:spcBef>
                <a:spcPts val="0"/>
              </a:spcBef>
              <a:spcAft>
                <a:spcPts val="0"/>
              </a:spcAft>
              <a:buNone/>
            </a:pPr>
            <a:r>
              <a:rPr lang="en-US" sz="2500" b="1" i="0" u="none" strike="noStrike" cap="none" dirty="0">
                <a:solidFill>
                  <a:schemeClr val="dk1"/>
                </a:solidFill>
                <a:latin typeface="Arial Rounded MT Bold" panose="020F0704030504030204" pitchFamily="34" charset="0"/>
                <a:ea typeface="Times New Roman"/>
                <a:cs typeface="Times New Roman"/>
                <a:sym typeface="Times New Roman"/>
              </a:rPr>
              <a:t>Semester			:	IV</a:t>
            </a:r>
            <a:endParaRPr dirty="0">
              <a:latin typeface="Arial Rounded MT Bold" panose="020F0704030504030204" pitchFamily="34" charset="0"/>
            </a:endParaRPr>
          </a:p>
          <a:p>
            <a:pPr marL="0" marR="0" lvl="0" indent="0" algn="l" rtl="0">
              <a:spcBef>
                <a:spcPts val="0"/>
              </a:spcBef>
              <a:spcAft>
                <a:spcPts val="0"/>
              </a:spcAft>
              <a:buNone/>
            </a:pPr>
            <a:r>
              <a:rPr lang="en-US" sz="2500" b="1" i="0" u="none" strike="noStrike" cap="none" dirty="0">
                <a:solidFill>
                  <a:schemeClr val="dk1"/>
                </a:solidFill>
                <a:latin typeface="Arial Rounded MT Bold" panose="020F0704030504030204" pitchFamily="34" charset="0"/>
                <a:ea typeface="Times New Roman"/>
                <a:cs typeface="Times New Roman"/>
                <a:sym typeface="Times New Roman"/>
              </a:rPr>
              <a:t>Section			:	B</a:t>
            </a:r>
            <a:endParaRPr dirty="0">
              <a:latin typeface="Arial Rounded MT Bold" panose="020F0704030504030204" pitchFamily="34" charset="0"/>
            </a:endParaRPr>
          </a:p>
          <a:p>
            <a:pPr marL="0" marR="0" lvl="0" indent="0" algn="l" rtl="0">
              <a:spcBef>
                <a:spcPts val="0"/>
              </a:spcBef>
              <a:spcAft>
                <a:spcPts val="0"/>
              </a:spcAft>
              <a:buNone/>
            </a:pPr>
            <a:r>
              <a:rPr lang="en-US" sz="2500" b="1" i="0" u="none" strike="noStrike" cap="none" dirty="0">
                <a:solidFill>
                  <a:schemeClr val="dk1"/>
                </a:solidFill>
                <a:latin typeface="Arial Rounded MT Bold" panose="020F0704030504030204" pitchFamily="34" charset="0"/>
                <a:ea typeface="Times New Roman"/>
                <a:cs typeface="Times New Roman"/>
                <a:sym typeface="Times New Roman"/>
              </a:rPr>
              <a:t>Date				:	02-06-2025</a:t>
            </a:r>
            <a:endParaRPr dirty="0">
              <a:latin typeface="Arial Rounded MT Bold" panose="020F0704030504030204" pitchFamily="34" charset="0"/>
            </a:endParaRPr>
          </a:p>
        </p:txBody>
      </p:sp>
      <p:sp>
        <p:nvSpPr>
          <p:cNvPr id="111" name="Google Shape;111;p1"/>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a:extLst>
            <a:ext uri="{FF2B5EF4-FFF2-40B4-BE49-F238E27FC236}">
              <a16:creationId xmlns:a16="http://schemas.microsoft.com/office/drawing/2014/main" id="{4D5154CF-4F61-8AE1-6C74-D25C66DFC11B}"/>
            </a:ext>
          </a:extLst>
        </p:cNvPr>
        <p:cNvGrpSpPr/>
        <p:nvPr/>
      </p:nvGrpSpPr>
      <p:grpSpPr>
        <a:xfrm>
          <a:off x="0" y="0"/>
          <a:ext cx="0" cy="0"/>
          <a:chOff x="0" y="0"/>
          <a:chExt cx="0" cy="0"/>
        </a:xfrm>
      </p:grpSpPr>
      <p:sp>
        <p:nvSpPr>
          <p:cNvPr id="174" name="Google Shape;174;p9">
            <a:extLst>
              <a:ext uri="{FF2B5EF4-FFF2-40B4-BE49-F238E27FC236}">
                <a16:creationId xmlns:a16="http://schemas.microsoft.com/office/drawing/2014/main" id="{3E19B262-E359-9FF2-33EF-3B88E7DB5F21}"/>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Proposed System - Description</a:t>
            </a:r>
            <a:endParaRPr sz="4000" b="1" dirty="0">
              <a:solidFill>
                <a:schemeClr val="dk1"/>
              </a:solidFill>
              <a:latin typeface="Times New Roman"/>
              <a:ea typeface="Times New Roman"/>
              <a:cs typeface="Times New Roman"/>
              <a:sym typeface="Times New Roman"/>
            </a:endParaRPr>
          </a:p>
        </p:txBody>
      </p:sp>
      <p:sp>
        <p:nvSpPr>
          <p:cNvPr id="175" name="Google Shape;175;p9">
            <a:extLst>
              <a:ext uri="{FF2B5EF4-FFF2-40B4-BE49-F238E27FC236}">
                <a16:creationId xmlns:a16="http://schemas.microsoft.com/office/drawing/2014/main" id="{B1AF618A-DDD1-B414-1298-35B3C3D789B7}"/>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10</a:t>
            </a:fld>
            <a:endParaRPr/>
          </a:p>
        </p:txBody>
      </p:sp>
      <p:sp>
        <p:nvSpPr>
          <p:cNvPr id="3" name="TextBox 2">
            <a:extLst>
              <a:ext uri="{FF2B5EF4-FFF2-40B4-BE49-F238E27FC236}">
                <a16:creationId xmlns:a16="http://schemas.microsoft.com/office/drawing/2014/main" id="{732C5DFF-D111-6D7E-CACC-CAB8C84E13FB}"/>
              </a:ext>
            </a:extLst>
          </p:cNvPr>
          <p:cNvSpPr txBox="1"/>
          <p:nvPr/>
        </p:nvSpPr>
        <p:spPr>
          <a:xfrm>
            <a:off x="457198" y="868353"/>
            <a:ext cx="8229599" cy="1668214"/>
          </a:xfrm>
          <a:prstGeom prst="rect">
            <a:avLst/>
          </a:prstGeom>
          <a:noFill/>
        </p:spPr>
        <p:txBody>
          <a:bodyPr wrap="square">
            <a:spAutoFit/>
          </a:bodyPr>
          <a:lstStyle/>
          <a:p>
            <a:pPr algn="just">
              <a:lnSpc>
                <a:spcPct val="150000"/>
              </a:lnSpc>
            </a:pPr>
            <a:r>
              <a:rPr lang="en-US" dirty="0"/>
              <a:t>✅ </a:t>
            </a:r>
            <a:r>
              <a:rPr lang="en-US" b="1" dirty="0"/>
              <a:t>Admin Dashboard Operations</a:t>
            </a:r>
            <a:endParaRPr lang="en-US" dirty="0"/>
          </a:p>
          <a:p>
            <a:pPr algn="just">
              <a:lnSpc>
                <a:spcPct val="150000"/>
              </a:lnSpc>
              <a:buFont typeface="Arial" panose="020B0604020202020204" pitchFamily="34" charset="0"/>
              <a:buChar char="•"/>
            </a:pPr>
            <a:r>
              <a:rPr lang="en-US" dirty="0"/>
              <a:t> Admins can </a:t>
            </a:r>
            <a:r>
              <a:rPr lang="en-US" b="1" dirty="0"/>
              <a:t>view and manage customer details</a:t>
            </a:r>
            <a:r>
              <a:rPr lang="en-US" dirty="0"/>
              <a:t>.</a:t>
            </a:r>
          </a:p>
          <a:p>
            <a:pPr algn="just">
              <a:lnSpc>
                <a:spcPct val="150000"/>
              </a:lnSpc>
              <a:buFont typeface="Arial" panose="020B0604020202020204" pitchFamily="34" charset="0"/>
              <a:buChar char="•"/>
            </a:pPr>
            <a:r>
              <a:rPr lang="en-US" dirty="0"/>
              <a:t> Admins can </a:t>
            </a:r>
            <a:r>
              <a:rPr lang="en-US" b="1" dirty="0"/>
              <a:t>approve/reject</a:t>
            </a:r>
            <a:r>
              <a:rPr lang="en-US" dirty="0"/>
              <a:t> loan requests based on criteria.</a:t>
            </a:r>
          </a:p>
          <a:p>
            <a:pPr algn="just">
              <a:lnSpc>
                <a:spcPct val="150000"/>
              </a:lnSpc>
              <a:buFont typeface="Arial" panose="020B0604020202020204" pitchFamily="34" charset="0"/>
              <a:buChar char="•"/>
            </a:pPr>
            <a:r>
              <a:rPr lang="en-US" dirty="0"/>
              <a:t> Generates </a:t>
            </a:r>
            <a:r>
              <a:rPr lang="en-US" b="1" dirty="0"/>
              <a:t>detailed financial and transactional reports</a:t>
            </a:r>
            <a:r>
              <a:rPr lang="en-US" dirty="0"/>
              <a:t>.</a:t>
            </a:r>
          </a:p>
          <a:p>
            <a:pPr algn="just">
              <a:lnSpc>
                <a:spcPct val="150000"/>
              </a:lnSpc>
              <a:buFont typeface="Arial" panose="020B0604020202020204" pitchFamily="34" charset="0"/>
              <a:buChar char="•"/>
            </a:pPr>
            <a:r>
              <a:rPr lang="en-US" dirty="0"/>
              <a:t> Admins can </a:t>
            </a:r>
            <a:r>
              <a:rPr lang="en-US" b="1" dirty="0"/>
              <a:t>reset passwords and update user statuses</a:t>
            </a:r>
            <a:r>
              <a:rPr lang="en-US" dirty="0"/>
              <a:t> (Active/Blocked).</a:t>
            </a:r>
          </a:p>
        </p:txBody>
      </p:sp>
      <p:sp>
        <p:nvSpPr>
          <p:cNvPr id="5" name="TextBox 4">
            <a:extLst>
              <a:ext uri="{FF2B5EF4-FFF2-40B4-BE49-F238E27FC236}">
                <a16:creationId xmlns:a16="http://schemas.microsoft.com/office/drawing/2014/main" id="{C6DDE7EB-6E38-89BF-9F4F-81CA2AC5C9DE}"/>
              </a:ext>
            </a:extLst>
          </p:cNvPr>
          <p:cNvSpPr txBox="1"/>
          <p:nvPr/>
        </p:nvSpPr>
        <p:spPr>
          <a:xfrm>
            <a:off x="457199" y="2507933"/>
            <a:ext cx="7586871" cy="1345048"/>
          </a:xfrm>
          <a:prstGeom prst="rect">
            <a:avLst/>
          </a:prstGeom>
          <a:noFill/>
        </p:spPr>
        <p:txBody>
          <a:bodyPr wrap="square">
            <a:spAutoFit/>
          </a:bodyPr>
          <a:lstStyle/>
          <a:p>
            <a:pPr algn="just">
              <a:lnSpc>
                <a:spcPct val="150000"/>
              </a:lnSpc>
            </a:pPr>
            <a:r>
              <a:rPr lang="en-US" dirty="0"/>
              <a:t>✅ </a:t>
            </a:r>
            <a:r>
              <a:rPr lang="en-US" b="1" dirty="0"/>
              <a:t>Secure Data Handling &amp; Processing</a:t>
            </a:r>
            <a:endParaRPr lang="en-US" dirty="0"/>
          </a:p>
          <a:p>
            <a:pPr algn="just">
              <a:lnSpc>
                <a:spcPct val="150000"/>
              </a:lnSpc>
              <a:buFont typeface="Arial" panose="020B0604020202020204" pitchFamily="34" charset="0"/>
              <a:buChar char="•"/>
            </a:pPr>
            <a:r>
              <a:rPr lang="en-US" dirty="0"/>
              <a:t>The </a:t>
            </a:r>
            <a:r>
              <a:rPr lang="en-US" b="1" dirty="0"/>
              <a:t>Database</a:t>
            </a:r>
            <a:r>
              <a:rPr lang="en-US" dirty="0"/>
              <a:t> acts as the central hub, storing </a:t>
            </a:r>
            <a:r>
              <a:rPr lang="en-US" b="1" dirty="0"/>
              <a:t>user credentials, transaction records, and loan details</a:t>
            </a:r>
            <a:r>
              <a:rPr lang="en-US" dirty="0"/>
              <a:t>.</a:t>
            </a:r>
          </a:p>
          <a:p>
            <a:pPr algn="just">
              <a:lnSpc>
                <a:spcPct val="150000"/>
              </a:lnSpc>
              <a:buFont typeface="Arial" panose="020B0604020202020204" pitchFamily="34" charset="0"/>
              <a:buChar char="•"/>
            </a:pPr>
            <a:r>
              <a:rPr lang="en-US" dirty="0"/>
              <a:t>All operations, including loan approvals and transaction processing, are </a:t>
            </a:r>
            <a:r>
              <a:rPr lang="en-US" b="1" dirty="0"/>
              <a:t>securely validated</a:t>
            </a:r>
            <a:r>
              <a:rPr lang="en-US" dirty="0"/>
              <a:t>.</a:t>
            </a:r>
          </a:p>
        </p:txBody>
      </p:sp>
      <p:sp>
        <p:nvSpPr>
          <p:cNvPr id="7" name="TextBox 6">
            <a:extLst>
              <a:ext uri="{FF2B5EF4-FFF2-40B4-BE49-F238E27FC236}">
                <a16:creationId xmlns:a16="http://schemas.microsoft.com/office/drawing/2014/main" id="{89418F5C-EE47-10C0-70C4-4484163F1CA0}"/>
              </a:ext>
            </a:extLst>
          </p:cNvPr>
          <p:cNvSpPr txBox="1"/>
          <p:nvPr/>
        </p:nvSpPr>
        <p:spPr>
          <a:xfrm>
            <a:off x="457197" y="3872031"/>
            <a:ext cx="8686803" cy="698717"/>
          </a:xfrm>
          <a:prstGeom prst="rect">
            <a:avLst/>
          </a:prstGeom>
          <a:noFill/>
        </p:spPr>
        <p:txBody>
          <a:bodyPr wrap="square">
            <a:spAutoFit/>
          </a:bodyPr>
          <a:lstStyle/>
          <a:p>
            <a:pPr algn="just">
              <a:lnSpc>
                <a:spcPct val="150000"/>
              </a:lnSpc>
            </a:pPr>
            <a:r>
              <a:rPr lang="en-US" dirty="0"/>
              <a:t>✅ </a:t>
            </a:r>
            <a:r>
              <a:rPr lang="en-US" b="1" dirty="0"/>
              <a:t>Smooth Exit &amp; Session Management</a:t>
            </a:r>
            <a:endParaRPr lang="en-US" dirty="0"/>
          </a:p>
          <a:p>
            <a:pPr algn="just">
              <a:lnSpc>
                <a:spcPct val="150000"/>
              </a:lnSpc>
              <a:buFont typeface="Arial" panose="020B0604020202020204" pitchFamily="34" charset="0"/>
              <a:buChar char="•"/>
            </a:pPr>
            <a:r>
              <a:rPr lang="en-US" dirty="0"/>
              <a:t>Users/Admins </a:t>
            </a:r>
            <a:r>
              <a:rPr lang="en-US" b="1" dirty="0"/>
              <a:t>log out</a:t>
            </a:r>
            <a:r>
              <a:rPr lang="en-US" dirty="0"/>
              <a:t> after completing operations, ensuring </a:t>
            </a:r>
            <a:r>
              <a:rPr lang="en-US" b="1" dirty="0"/>
              <a:t>data security and session termination</a:t>
            </a:r>
            <a:r>
              <a:rPr lang="en-US" dirty="0"/>
              <a:t>.</a:t>
            </a:r>
          </a:p>
        </p:txBody>
      </p:sp>
      <p:pic>
        <p:nvPicPr>
          <p:cNvPr id="4098" name="Picture 2" descr="Banking Security Vector Art PNG Images | Free Download On Pngtree">
            <a:extLst>
              <a:ext uri="{FF2B5EF4-FFF2-40B4-BE49-F238E27FC236}">
                <a16:creationId xmlns:a16="http://schemas.microsoft.com/office/drawing/2014/main" id="{7C6F448D-CF72-AE58-CCE0-C169390D1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102" y="857250"/>
            <a:ext cx="2196695" cy="219669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1;p1">
            <a:extLst>
              <a:ext uri="{FF2B5EF4-FFF2-40B4-BE49-F238E27FC236}">
                <a16:creationId xmlns:a16="http://schemas.microsoft.com/office/drawing/2014/main" id="{066998D3-E11E-A8E4-E5CB-EA1A77A4DF7F}"/>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extLst>
      <p:ext uri="{BB962C8B-B14F-4D97-AF65-F5344CB8AC3E}">
        <p14:creationId xmlns:p14="http://schemas.microsoft.com/office/powerpoint/2010/main" val="186012187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0"/>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3200"/>
              <a:buFont typeface="Times New Roman"/>
              <a:buNone/>
            </a:pPr>
            <a:r>
              <a:rPr lang="en-US" b="1">
                <a:solidFill>
                  <a:schemeClr val="dk1"/>
                </a:solidFill>
                <a:latin typeface="Times New Roman"/>
                <a:ea typeface="Times New Roman"/>
                <a:cs typeface="Times New Roman"/>
                <a:sym typeface="Times New Roman"/>
              </a:rPr>
              <a:t>List of Modules</a:t>
            </a:r>
            <a:endParaRPr/>
          </a:p>
        </p:txBody>
      </p:sp>
      <p:sp>
        <p:nvSpPr>
          <p:cNvPr id="183" name="Google Shape;183;p10"/>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11</a:t>
            </a:fld>
            <a:endParaRPr/>
          </a:p>
        </p:txBody>
      </p:sp>
      <p:sp>
        <p:nvSpPr>
          <p:cNvPr id="184" name="Google Shape;184;p10"/>
          <p:cNvSpPr txBox="1">
            <a:spLocks noGrp="1"/>
          </p:cNvSpPr>
          <p:nvPr>
            <p:ph type="body" idx="1"/>
          </p:nvPr>
        </p:nvSpPr>
        <p:spPr>
          <a:xfrm>
            <a:off x="457200" y="1152936"/>
            <a:ext cx="6370983" cy="3667539"/>
          </a:xfrm>
          <a:prstGeom prst="rect">
            <a:avLst/>
          </a:prstGeom>
          <a:noFill/>
          <a:ln>
            <a:noFill/>
          </a:ln>
        </p:spPr>
        <p:txBody>
          <a:bodyPr spcFirstLastPara="1" wrap="square" lIns="91425" tIns="45700" rIns="91425" bIns="45700" anchor="t" anchorCtr="0">
            <a:normAutofit fontScale="70000" lnSpcReduction="20000"/>
          </a:bodyPr>
          <a:lstStyle/>
          <a:p>
            <a:pPr>
              <a:buNone/>
            </a:pPr>
            <a:r>
              <a:rPr lang="en-US" dirty="0"/>
              <a:t>🔐 </a:t>
            </a:r>
            <a:r>
              <a:rPr lang="en-US" sz="2900" b="1" dirty="0">
                <a:latin typeface="Comic Sans MS" panose="030F0702030302020204" pitchFamily="66" charset="0"/>
                <a:ea typeface="Gadugi" panose="020B0502040204020203" pitchFamily="34" charset="0"/>
              </a:rPr>
              <a:t>The Sentinel of Security</a:t>
            </a:r>
            <a:br>
              <a:rPr lang="en-US" dirty="0"/>
            </a:br>
            <a:r>
              <a:rPr lang="en-US" dirty="0"/>
              <a:t>	</a:t>
            </a:r>
            <a:r>
              <a:rPr lang="en-US" i="1" dirty="0"/>
              <a:t>Authentication and Password Management Module</a:t>
            </a:r>
            <a:endParaRPr lang="en-US" dirty="0"/>
          </a:p>
          <a:p>
            <a:pPr>
              <a:buNone/>
            </a:pPr>
            <a:r>
              <a:rPr lang="en-US" dirty="0"/>
              <a:t>🧑‍💼 </a:t>
            </a:r>
            <a:r>
              <a:rPr lang="en-US" b="1" dirty="0">
                <a:latin typeface="Comic Sans MS" panose="030F0702030302020204" pitchFamily="66" charset="0"/>
              </a:rPr>
              <a:t>The Custodian of Clients</a:t>
            </a:r>
            <a:br>
              <a:rPr lang="en-US" dirty="0"/>
            </a:br>
            <a:r>
              <a:rPr lang="en-US" dirty="0"/>
              <a:t>	</a:t>
            </a:r>
            <a:r>
              <a:rPr lang="en-US" i="1" dirty="0"/>
              <a:t>Client Management Module</a:t>
            </a:r>
            <a:endParaRPr lang="en-US" dirty="0"/>
          </a:p>
          <a:p>
            <a:pPr>
              <a:buNone/>
            </a:pPr>
            <a:r>
              <a:rPr lang="en-US" dirty="0"/>
              <a:t>💸 </a:t>
            </a:r>
            <a:r>
              <a:rPr lang="en-US" b="1" dirty="0">
                <a:latin typeface="Comic Sans MS" panose="030F0702030302020204" pitchFamily="66" charset="0"/>
              </a:rPr>
              <a:t>The River of Wealth</a:t>
            </a:r>
            <a:br>
              <a:rPr lang="en-US" dirty="0"/>
            </a:br>
            <a:r>
              <a:rPr lang="en-US" dirty="0"/>
              <a:t>	</a:t>
            </a:r>
            <a:r>
              <a:rPr lang="en-US" i="1" dirty="0"/>
              <a:t>Transaction and Payment Module</a:t>
            </a:r>
            <a:endParaRPr lang="en-US" dirty="0"/>
          </a:p>
          <a:p>
            <a:pPr>
              <a:buNone/>
            </a:pPr>
            <a:r>
              <a:rPr lang="en-US" dirty="0"/>
              <a:t>🏦 </a:t>
            </a:r>
            <a:r>
              <a:rPr lang="en-US" b="1" dirty="0">
                <a:latin typeface="Comic Sans MS" panose="030F0702030302020204" pitchFamily="66" charset="0"/>
              </a:rPr>
              <a:t>The Architect of Aspirations</a:t>
            </a:r>
            <a:br>
              <a:rPr lang="en-US" dirty="0"/>
            </a:br>
            <a:r>
              <a:rPr lang="en-US" dirty="0"/>
              <a:t>	</a:t>
            </a:r>
            <a:r>
              <a:rPr lang="en-US" i="1" dirty="0"/>
              <a:t>Loan Management Module</a:t>
            </a:r>
            <a:endParaRPr lang="en-US" dirty="0"/>
          </a:p>
          <a:p>
            <a:pPr>
              <a:buNone/>
            </a:pPr>
            <a:r>
              <a:rPr lang="en-US" dirty="0"/>
              <a:t>📊 </a:t>
            </a:r>
            <a:r>
              <a:rPr lang="en-US" b="1" dirty="0">
                <a:latin typeface="Comic Sans MS" panose="030F0702030302020204" pitchFamily="66" charset="0"/>
              </a:rPr>
              <a:t>The Oracle of Insights</a:t>
            </a:r>
            <a:br>
              <a:rPr lang="en-US" dirty="0"/>
            </a:br>
            <a:r>
              <a:rPr lang="en-US" dirty="0"/>
              <a:t>	</a:t>
            </a:r>
            <a:r>
              <a:rPr lang="en-US" i="1" dirty="0"/>
              <a:t>Reports and Analytics Module</a:t>
            </a:r>
            <a:endParaRPr lang="en-US" dirty="0"/>
          </a:p>
          <a:p>
            <a:pPr marL="141732" indent="0">
              <a:buNone/>
            </a:pPr>
            <a:r>
              <a:rPr lang="en-US" dirty="0"/>
              <a:t>🛡️ </a:t>
            </a:r>
            <a:r>
              <a:rPr lang="en-US" b="1" dirty="0">
                <a:latin typeface="Comic Sans MS" panose="030F0702030302020204" pitchFamily="66" charset="0"/>
              </a:rPr>
              <a:t>The Throne of Command</a:t>
            </a:r>
            <a:br>
              <a:rPr lang="en-US" dirty="0"/>
            </a:br>
            <a:r>
              <a:rPr lang="en-US" dirty="0"/>
              <a:t>	</a:t>
            </a:r>
            <a:r>
              <a:rPr lang="en-US" i="1" dirty="0"/>
              <a:t>System Administration and Dashboard Module</a:t>
            </a:r>
            <a:endParaRPr lang="en-US" dirty="0"/>
          </a:p>
        </p:txBody>
      </p:sp>
      <p:pic>
        <p:nvPicPr>
          <p:cNvPr id="3076" name="Picture 4" descr="Little Child Reading Bookboy A Book Cartoon 3d Character, Little Child  Reading Bookboy Reading A Book Cartoon 3d Character, Bookboy Reading A Book  Cartoon 3d Character, Child Reading Book PNG Transparent Image">
            <a:extLst>
              <a:ext uri="{FF2B5EF4-FFF2-40B4-BE49-F238E27FC236}">
                <a16:creationId xmlns:a16="http://schemas.microsoft.com/office/drawing/2014/main" id="{BCF3FD27-CEE4-F2A8-C526-751BCDF0C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941" y="1982857"/>
            <a:ext cx="3046343" cy="304634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11;p1">
            <a:extLst>
              <a:ext uri="{FF2B5EF4-FFF2-40B4-BE49-F238E27FC236}">
                <a16:creationId xmlns:a16="http://schemas.microsoft.com/office/drawing/2014/main" id="{609CF528-F983-25FA-199F-F7B3C82BA904}"/>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2D1C92-764A-2323-D724-B1FA36095E8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12</a:t>
            </a:fld>
            <a:endParaRPr lang="en-US"/>
          </a:p>
        </p:txBody>
      </p:sp>
      <p:sp>
        <p:nvSpPr>
          <p:cNvPr id="285" name="Google Shape;285;p11"/>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a:solidFill>
                  <a:schemeClr val="dk1"/>
                </a:solidFill>
                <a:latin typeface="Times New Roman"/>
                <a:ea typeface="Times New Roman"/>
                <a:cs typeface="Times New Roman"/>
                <a:sym typeface="Times New Roman"/>
              </a:rPr>
              <a:t>Module Description</a:t>
            </a:r>
            <a:endParaRPr b="1">
              <a:solidFill>
                <a:schemeClr val="dk1"/>
              </a:solidFill>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id="{40A8526F-50FE-CBF8-7629-BBA324D59269}"/>
              </a:ext>
            </a:extLst>
          </p:cNvPr>
          <p:cNvSpPr txBox="1"/>
          <p:nvPr/>
        </p:nvSpPr>
        <p:spPr>
          <a:xfrm>
            <a:off x="367749" y="920105"/>
            <a:ext cx="4572000" cy="307777"/>
          </a:xfrm>
          <a:prstGeom prst="rect">
            <a:avLst/>
          </a:prstGeom>
          <a:noFill/>
        </p:spPr>
        <p:txBody>
          <a:bodyPr wrap="square">
            <a:spAutoFit/>
          </a:bodyPr>
          <a:lstStyle/>
          <a:p>
            <a:r>
              <a:rPr lang="en-US" sz="1400" b="1" dirty="0">
                <a:latin typeface="Comic Sans MS" panose="030F0702030302020204" pitchFamily="66" charset="0"/>
                <a:ea typeface="Gadugi" panose="020B0502040204020203" pitchFamily="34" charset="0"/>
              </a:rPr>
              <a:t>The Sentinel of Security</a:t>
            </a:r>
            <a:endParaRPr lang="en-IN" dirty="0"/>
          </a:p>
        </p:txBody>
      </p:sp>
      <p:sp>
        <p:nvSpPr>
          <p:cNvPr id="7" name="TextBox 6">
            <a:extLst>
              <a:ext uri="{FF2B5EF4-FFF2-40B4-BE49-F238E27FC236}">
                <a16:creationId xmlns:a16="http://schemas.microsoft.com/office/drawing/2014/main" id="{F0F8B4B5-9871-15B9-BECF-AA24A293530C}"/>
              </a:ext>
            </a:extLst>
          </p:cNvPr>
          <p:cNvSpPr txBox="1"/>
          <p:nvPr/>
        </p:nvSpPr>
        <p:spPr>
          <a:xfrm>
            <a:off x="535191" y="1179523"/>
            <a:ext cx="7139517" cy="738664"/>
          </a:xfrm>
          <a:prstGeom prst="rect">
            <a:avLst/>
          </a:prstGeom>
          <a:noFill/>
        </p:spPr>
        <p:txBody>
          <a:bodyPr wrap="square" rtlCol="0">
            <a:spAutoFit/>
          </a:bodyPr>
          <a:lstStyle/>
          <a:p>
            <a:pPr algn="just"/>
            <a:r>
              <a:rPr lang="en-US" dirty="0"/>
              <a:t>This module ensures safe and secure access to the system. It handles user and admin login processes, session management, password encryption, and provides flows for password recovery and reset.</a:t>
            </a:r>
            <a:endParaRPr lang="en-IN" dirty="0"/>
          </a:p>
        </p:txBody>
      </p:sp>
      <p:sp>
        <p:nvSpPr>
          <p:cNvPr id="9" name="TextBox 8">
            <a:extLst>
              <a:ext uri="{FF2B5EF4-FFF2-40B4-BE49-F238E27FC236}">
                <a16:creationId xmlns:a16="http://schemas.microsoft.com/office/drawing/2014/main" id="{7218E315-3935-CF6A-2DB9-61AA8AEECEEF}"/>
              </a:ext>
            </a:extLst>
          </p:cNvPr>
          <p:cNvSpPr txBox="1"/>
          <p:nvPr/>
        </p:nvSpPr>
        <p:spPr>
          <a:xfrm>
            <a:off x="1318953" y="2086571"/>
            <a:ext cx="4572000" cy="307777"/>
          </a:xfrm>
          <a:prstGeom prst="rect">
            <a:avLst/>
          </a:prstGeom>
          <a:noFill/>
        </p:spPr>
        <p:txBody>
          <a:bodyPr wrap="square">
            <a:spAutoFit/>
          </a:bodyPr>
          <a:lstStyle/>
          <a:p>
            <a:r>
              <a:rPr lang="en-US" b="1" dirty="0">
                <a:latin typeface="Comic Sans MS" panose="030F0702030302020204" pitchFamily="66" charset="0"/>
              </a:rPr>
              <a:t>The Custodian of Clients</a:t>
            </a:r>
            <a:endParaRPr lang="en-IN" dirty="0"/>
          </a:p>
        </p:txBody>
      </p:sp>
      <p:sp>
        <p:nvSpPr>
          <p:cNvPr id="11" name="TextBox 10">
            <a:extLst>
              <a:ext uri="{FF2B5EF4-FFF2-40B4-BE49-F238E27FC236}">
                <a16:creationId xmlns:a16="http://schemas.microsoft.com/office/drawing/2014/main" id="{3D63E1EF-44DD-0A23-FE62-B4F05E685B80}"/>
              </a:ext>
            </a:extLst>
          </p:cNvPr>
          <p:cNvSpPr txBox="1"/>
          <p:nvPr/>
        </p:nvSpPr>
        <p:spPr>
          <a:xfrm>
            <a:off x="1549536" y="2357187"/>
            <a:ext cx="7137264" cy="738664"/>
          </a:xfrm>
          <a:prstGeom prst="rect">
            <a:avLst/>
          </a:prstGeom>
          <a:noFill/>
        </p:spPr>
        <p:txBody>
          <a:bodyPr wrap="square">
            <a:spAutoFit/>
          </a:bodyPr>
          <a:lstStyle/>
          <a:p>
            <a:pPr algn="just"/>
            <a:r>
              <a:rPr lang="en-US" dirty="0"/>
              <a:t>Here, all user-related activities are managed. This module allows admins to create, view, edit, and search for user accounts. It also provides options to manage profiles, and freeze/unfreeze accounts, along with tracking user-specific stats and details.</a:t>
            </a:r>
            <a:endParaRPr lang="en-IN" dirty="0"/>
          </a:p>
        </p:txBody>
      </p:sp>
      <p:sp>
        <p:nvSpPr>
          <p:cNvPr id="13" name="TextBox 12">
            <a:extLst>
              <a:ext uri="{FF2B5EF4-FFF2-40B4-BE49-F238E27FC236}">
                <a16:creationId xmlns:a16="http://schemas.microsoft.com/office/drawing/2014/main" id="{45880324-B424-669E-289E-FAF1EAA6207B}"/>
              </a:ext>
            </a:extLst>
          </p:cNvPr>
          <p:cNvSpPr txBox="1"/>
          <p:nvPr/>
        </p:nvSpPr>
        <p:spPr>
          <a:xfrm>
            <a:off x="367749" y="3415566"/>
            <a:ext cx="4572000" cy="307777"/>
          </a:xfrm>
          <a:prstGeom prst="rect">
            <a:avLst/>
          </a:prstGeom>
          <a:noFill/>
        </p:spPr>
        <p:txBody>
          <a:bodyPr wrap="square">
            <a:spAutoFit/>
          </a:bodyPr>
          <a:lstStyle/>
          <a:p>
            <a:r>
              <a:rPr lang="en-US" b="1" dirty="0">
                <a:latin typeface="Comic Sans MS" panose="030F0702030302020204" pitchFamily="66" charset="0"/>
              </a:rPr>
              <a:t>The River of Wealth</a:t>
            </a:r>
            <a:endParaRPr lang="en-IN" dirty="0"/>
          </a:p>
        </p:txBody>
      </p:sp>
      <p:sp>
        <p:nvSpPr>
          <p:cNvPr id="15" name="TextBox 14">
            <a:extLst>
              <a:ext uri="{FF2B5EF4-FFF2-40B4-BE49-F238E27FC236}">
                <a16:creationId xmlns:a16="http://schemas.microsoft.com/office/drawing/2014/main" id="{A411C889-051B-AD1E-A571-F889C0CBF316}"/>
              </a:ext>
            </a:extLst>
          </p:cNvPr>
          <p:cNvSpPr txBox="1"/>
          <p:nvPr/>
        </p:nvSpPr>
        <p:spPr>
          <a:xfrm>
            <a:off x="535191" y="3854063"/>
            <a:ext cx="7137264" cy="738664"/>
          </a:xfrm>
          <a:prstGeom prst="rect">
            <a:avLst/>
          </a:prstGeom>
          <a:noFill/>
        </p:spPr>
        <p:txBody>
          <a:bodyPr wrap="square">
            <a:spAutoFit/>
          </a:bodyPr>
          <a:lstStyle/>
          <a:p>
            <a:pPr algn="just"/>
            <a:r>
              <a:rPr lang="en-US" dirty="0"/>
              <a:t>This module is the backbone of financial transactions. It manages deposits, withdrawals, and transfers between user accounts. Additionally, it tracks transaction histories, ensuring every financial movement is recorded and accessible.</a:t>
            </a:r>
            <a:endParaRPr lang="en-IN" dirty="0"/>
          </a:p>
        </p:txBody>
      </p:sp>
      <p:pic>
        <p:nvPicPr>
          <p:cNvPr id="2050" name="Picture 2" descr="Download Security, Guard, Cartoon. Royalty-Free Vector Graphic - Pixabay">
            <a:extLst>
              <a:ext uri="{FF2B5EF4-FFF2-40B4-BE49-F238E27FC236}">
                <a16:creationId xmlns:a16="http://schemas.microsoft.com/office/drawing/2014/main" id="{1E8B4D71-4457-66F0-50F8-B6E07DEAB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2150" y="972307"/>
            <a:ext cx="777830" cy="12423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3d Customer Service Operator Png Illustration, Customer Service,  Communication, 3d Illustration PNG Transparent Image and Clipart for Free  Download">
            <a:extLst>
              <a:ext uri="{FF2B5EF4-FFF2-40B4-BE49-F238E27FC236}">
                <a16:creationId xmlns:a16="http://schemas.microsoft.com/office/drawing/2014/main" id="{A5039F75-CD74-2CC5-57BD-75F8047E0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678" y="2017216"/>
            <a:ext cx="1229966" cy="122996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3d Money Sack With Golden Dollar Icon Free, Money, Dollar, Currency PNG  Transparent Image and Clipart for Free Download">
            <a:extLst>
              <a:ext uri="{FF2B5EF4-FFF2-40B4-BE49-F238E27FC236}">
                <a16:creationId xmlns:a16="http://schemas.microsoft.com/office/drawing/2014/main" id="{087FAA38-51A0-9222-2536-F658EF0C01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7098" y="3238338"/>
            <a:ext cx="1727934" cy="1727934"/>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1;p1">
            <a:extLst>
              <a:ext uri="{FF2B5EF4-FFF2-40B4-BE49-F238E27FC236}">
                <a16:creationId xmlns:a16="http://schemas.microsoft.com/office/drawing/2014/main" id="{53ADF194-25DE-FB80-E382-8EBB4727F29A}"/>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extLst>
      <p:ext uri="{BB962C8B-B14F-4D97-AF65-F5344CB8AC3E}">
        <p14:creationId xmlns:p14="http://schemas.microsoft.com/office/powerpoint/2010/main" val="1649384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F308F74-57A5-7FA2-F55E-CB79BC3597C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13</a:t>
            </a:fld>
            <a:endParaRPr lang="en-US"/>
          </a:p>
        </p:txBody>
      </p:sp>
      <p:sp>
        <p:nvSpPr>
          <p:cNvPr id="293" name="Google Shape;293;p12"/>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a:solidFill>
                  <a:schemeClr val="dk1"/>
                </a:solidFill>
                <a:latin typeface="Times New Roman"/>
                <a:ea typeface="Times New Roman"/>
                <a:cs typeface="Times New Roman"/>
                <a:sym typeface="Times New Roman"/>
              </a:rPr>
              <a:t>Module Description (Cont..)</a:t>
            </a:r>
            <a:endParaRPr b="1">
              <a:solidFill>
                <a:schemeClr val="dk1"/>
              </a:solidFill>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id="{FF6113C1-F57D-EFBE-DF55-469154CC07E8}"/>
              </a:ext>
            </a:extLst>
          </p:cNvPr>
          <p:cNvSpPr txBox="1"/>
          <p:nvPr/>
        </p:nvSpPr>
        <p:spPr>
          <a:xfrm>
            <a:off x="1645920" y="1011138"/>
            <a:ext cx="4572000" cy="307777"/>
          </a:xfrm>
          <a:prstGeom prst="rect">
            <a:avLst/>
          </a:prstGeom>
          <a:noFill/>
        </p:spPr>
        <p:txBody>
          <a:bodyPr wrap="square">
            <a:spAutoFit/>
          </a:bodyPr>
          <a:lstStyle/>
          <a:p>
            <a:r>
              <a:rPr lang="en-US" b="1" dirty="0">
                <a:latin typeface="Comic Sans MS" panose="030F0702030302020204" pitchFamily="66" charset="0"/>
              </a:rPr>
              <a:t>The Architect of Aspirations</a:t>
            </a:r>
            <a:endParaRPr lang="en-IN" dirty="0"/>
          </a:p>
        </p:txBody>
      </p:sp>
      <p:sp>
        <p:nvSpPr>
          <p:cNvPr id="8" name="TextBox 7">
            <a:extLst>
              <a:ext uri="{FF2B5EF4-FFF2-40B4-BE49-F238E27FC236}">
                <a16:creationId xmlns:a16="http://schemas.microsoft.com/office/drawing/2014/main" id="{0E7865FF-767E-7A92-D91D-02E444064E0A}"/>
              </a:ext>
            </a:extLst>
          </p:cNvPr>
          <p:cNvSpPr txBox="1"/>
          <p:nvPr/>
        </p:nvSpPr>
        <p:spPr>
          <a:xfrm>
            <a:off x="426560" y="2368976"/>
            <a:ext cx="4572000" cy="307777"/>
          </a:xfrm>
          <a:prstGeom prst="rect">
            <a:avLst/>
          </a:prstGeom>
          <a:noFill/>
        </p:spPr>
        <p:txBody>
          <a:bodyPr wrap="square">
            <a:spAutoFit/>
          </a:bodyPr>
          <a:lstStyle/>
          <a:p>
            <a:r>
              <a:rPr lang="en-US" b="1" dirty="0">
                <a:latin typeface="Comic Sans MS" panose="030F0702030302020204" pitchFamily="66" charset="0"/>
              </a:rPr>
              <a:t>The Oracle of Insights</a:t>
            </a:r>
            <a:endParaRPr lang="en-IN" dirty="0"/>
          </a:p>
        </p:txBody>
      </p:sp>
      <p:sp>
        <p:nvSpPr>
          <p:cNvPr id="10" name="TextBox 9">
            <a:extLst>
              <a:ext uri="{FF2B5EF4-FFF2-40B4-BE49-F238E27FC236}">
                <a16:creationId xmlns:a16="http://schemas.microsoft.com/office/drawing/2014/main" id="{0884C279-28F2-DD85-71BE-318B23FC9A73}"/>
              </a:ext>
            </a:extLst>
          </p:cNvPr>
          <p:cNvSpPr txBox="1"/>
          <p:nvPr/>
        </p:nvSpPr>
        <p:spPr>
          <a:xfrm>
            <a:off x="1645920" y="3629846"/>
            <a:ext cx="4572000" cy="307777"/>
          </a:xfrm>
          <a:prstGeom prst="rect">
            <a:avLst/>
          </a:prstGeom>
          <a:noFill/>
        </p:spPr>
        <p:txBody>
          <a:bodyPr wrap="square">
            <a:spAutoFit/>
          </a:bodyPr>
          <a:lstStyle/>
          <a:p>
            <a:r>
              <a:rPr lang="en-US" b="1" dirty="0">
                <a:latin typeface="Comic Sans MS" panose="030F0702030302020204" pitchFamily="66" charset="0"/>
              </a:rPr>
              <a:t>The Throne of Command</a:t>
            </a:r>
            <a:endParaRPr lang="en-IN" dirty="0"/>
          </a:p>
        </p:txBody>
      </p:sp>
      <p:sp>
        <p:nvSpPr>
          <p:cNvPr id="12" name="TextBox 11">
            <a:extLst>
              <a:ext uri="{FF2B5EF4-FFF2-40B4-BE49-F238E27FC236}">
                <a16:creationId xmlns:a16="http://schemas.microsoft.com/office/drawing/2014/main" id="{6E18E0ED-43C0-3FC5-D1CD-6AEDE1CB4600}"/>
              </a:ext>
            </a:extLst>
          </p:cNvPr>
          <p:cNvSpPr txBox="1"/>
          <p:nvPr/>
        </p:nvSpPr>
        <p:spPr>
          <a:xfrm>
            <a:off x="1645920" y="1269902"/>
            <a:ext cx="7040879" cy="738664"/>
          </a:xfrm>
          <a:prstGeom prst="rect">
            <a:avLst/>
          </a:prstGeom>
          <a:noFill/>
        </p:spPr>
        <p:txBody>
          <a:bodyPr wrap="square">
            <a:spAutoFit/>
          </a:bodyPr>
          <a:lstStyle/>
          <a:p>
            <a:pPr algn="just"/>
            <a:r>
              <a:rPr lang="en-US" dirty="0"/>
              <a:t>This module handles everything related to loans. It lets users apply for loans, while admins can approve or reject requests. It also keeps track of loan histories and repayments, ensuring transparency and efficiency in loan management.</a:t>
            </a:r>
            <a:endParaRPr lang="en-IN" dirty="0"/>
          </a:p>
        </p:txBody>
      </p:sp>
      <p:sp>
        <p:nvSpPr>
          <p:cNvPr id="14" name="TextBox 13">
            <a:extLst>
              <a:ext uri="{FF2B5EF4-FFF2-40B4-BE49-F238E27FC236}">
                <a16:creationId xmlns:a16="http://schemas.microsoft.com/office/drawing/2014/main" id="{9A8E7149-D3D6-F06A-E3E7-C4F48C9E6206}"/>
              </a:ext>
            </a:extLst>
          </p:cNvPr>
          <p:cNvSpPr txBox="1"/>
          <p:nvPr/>
        </p:nvSpPr>
        <p:spPr>
          <a:xfrm>
            <a:off x="647767" y="2626556"/>
            <a:ext cx="7040878" cy="738664"/>
          </a:xfrm>
          <a:prstGeom prst="rect">
            <a:avLst/>
          </a:prstGeom>
          <a:noFill/>
        </p:spPr>
        <p:txBody>
          <a:bodyPr wrap="square">
            <a:spAutoFit/>
          </a:bodyPr>
          <a:lstStyle/>
          <a:p>
            <a:pPr algn="just"/>
            <a:r>
              <a:rPr lang="en-US" dirty="0"/>
              <a:t>Providing key insights into system performance, this module generates detailed reports and visual analytics. Admins can view transaction trends, user activity, and financial health through charts, graphs, and reports, helping to drive data-informed decisions.</a:t>
            </a:r>
            <a:endParaRPr lang="en-IN" dirty="0"/>
          </a:p>
        </p:txBody>
      </p:sp>
      <p:sp>
        <p:nvSpPr>
          <p:cNvPr id="16" name="TextBox 15">
            <a:extLst>
              <a:ext uri="{FF2B5EF4-FFF2-40B4-BE49-F238E27FC236}">
                <a16:creationId xmlns:a16="http://schemas.microsoft.com/office/drawing/2014/main" id="{57E969B8-CBA1-4690-978D-4683A08C98ED}"/>
              </a:ext>
            </a:extLst>
          </p:cNvPr>
          <p:cNvSpPr txBox="1"/>
          <p:nvPr/>
        </p:nvSpPr>
        <p:spPr>
          <a:xfrm>
            <a:off x="1645919" y="3898461"/>
            <a:ext cx="7040878" cy="738664"/>
          </a:xfrm>
          <a:prstGeom prst="rect">
            <a:avLst/>
          </a:prstGeom>
          <a:noFill/>
        </p:spPr>
        <p:txBody>
          <a:bodyPr wrap="square">
            <a:spAutoFit/>
          </a:bodyPr>
          <a:lstStyle/>
          <a:p>
            <a:pPr algn="just"/>
            <a:r>
              <a:rPr lang="en-US" dirty="0"/>
              <a:t>The central hub for all administrative actions. This module gives admins access to real-time system metrics, controls for managing users and transactions, and provides a user-friendly overview panel to monitor the health and operations of the system.</a:t>
            </a:r>
            <a:endParaRPr lang="en-IN" dirty="0"/>
          </a:p>
        </p:txBody>
      </p:sp>
      <p:pic>
        <p:nvPicPr>
          <p:cNvPr id="2050" name="Picture 2" descr="Navigating Aspirations A 3d Reflection On Career Paths, Deep Thought,  Career Aspirations, 3d Clipart PNG Transparent Image and Clipart for Free  Download">
            <a:extLst>
              <a:ext uri="{FF2B5EF4-FFF2-40B4-BE49-F238E27FC236}">
                <a16:creationId xmlns:a16="http://schemas.microsoft.com/office/drawing/2014/main" id="{824E7B43-DF65-B4E3-D49A-861B155446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60" y="931168"/>
            <a:ext cx="1219360" cy="12193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sight Illustrations - Free Download in SVG, PNG, EPS | IconScout">
            <a:extLst>
              <a:ext uri="{FF2B5EF4-FFF2-40B4-BE49-F238E27FC236}">
                <a16:creationId xmlns:a16="http://schemas.microsoft.com/office/drawing/2014/main" id="{785A6C8A-062E-F80C-167E-5170567A9A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2213" y="2070673"/>
            <a:ext cx="1515453" cy="151545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artoon Throne PNG Transparent Images Free Download | Vector Files | Pngtree">
            <a:extLst>
              <a:ext uri="{FF2B5EF4-FFF2-40B4-BE49-F238E27FC236}">
                <a16:creationId xmlns:a16="http://schemas.microsoft.com/office/drawing/2014/main" id="{0A28FFC8-534E-9E7E-B0F3-DC98331FF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992" y="3613511"/>
            <a:ext cx="1076256" cy="107625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1;p1">
            <a:extLst>
              <a:ext uri="{FF2B5EF4-FFF2-40B4-BE49-F238E27FC236}">
                <a16:creationId xmlns:a16="http://schemas.microsoft.com/office/drawing/2014/main" id="{1266DC5E-11B7-B096-6EDC-BAAF6D2828FC}"/>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extLst>
      <p:ext uri="{BB962C8B-B14F-4D97-AF65-F5344CB8AC3E}">
        <p14:creationId xmlns:p14="http://schemas.microsoft.com/office/powerpoint/2010/main" val="4119745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EDBB98-8F0F-460A-FDF8-CC3E409A570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t>14</a:t>
            </a:fld>
            <a:endParaRPr lang="en-US"/>
          </a:p>
        </p:txBody>
      </p:sp>
      <p:sp>
        <p:nvSpPr>
          <p:cNvPr id="301" name="Google Shape;301;p13"/>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Autofit/>
          </a:bodyPr>
          <a:lstStyle/>
          <a:p>
            <a:pPr marL="0" lvl="0" indent="0" algn="ctr" rtl="0">
              <a:lnSpc>
                <a:spcPct val="100000"/>
              </a:lnSpc>
              <a:spcBef>
                <a:spcPts val="0"/>
              </a:spcBef>
              <a:spcAft>
                <a:spcPts val="0"/>
              </a:spcAft>
              <a:buClr>
                <a:schemeClr val="dk1"/>
              </a:buClr>
              <a:buSzPts val="2400"/>
              <a:buFont typeface="Times New Roman"/>
              <a:buNone/>
            </a:pPr>
            <a:r>
              <a:rPr lang="en-US" sz="2400" b="1">
                <a:solidFill>
                  <a:schemeClr val="dk1"/>
                </a:solidFill>
                <a:latin typeface="Times New Roman"/>
                <a:ea typeface="Times New Roman"/>
                <a:cs typeface="Times New Roman"/>
                <a:sym typeface="Times New Roman"/>
              </a:rPr>
              <a:t>Software Specification </a:t>
            </a:r>
            <a:br>
              <a:rPr lang="en-US" sz="2400" b="1">
                <a:solidFill>
                  <a:schemeClr val="dk1"/>
                </a:solidFill>
                <a:latin typeface="Times New Roman"/>
                <a:ea typeface="Times New Roman"/>
                <a:cs typeface="Times New Roman"/>
                <a:sym typeface="Times New Roman"/>
              </a:rPr>
            </a:br>
            <a:r>
              <a:rPr lang="en-US" sz="2400" b="1">
                <a:solidFill>
                  <a:schemeClr val="dk1"/>
                </a:solidFill>
                <a:latin typeface="Times New Roman"/>
                <a:ea typeface="Times New Roman"/>
                <a:cs typeface="Times New Roman"/>
                <a:sym typeface="Times New Roman"/>
              </a:rPr>
              <a:t>(Tools / Programming Languages used)</a:t>
            </a:r>
            <a:endParaRPr sz="2400" b="1">
              <a:solidFill>
                <a:schemeClr val="dk1"/>
              </a:solidFill>
              <a:latin typeface="Times New Roman"/>
              <a:ea typeface="Times New Roman"/>
              <a:cs typeface="Times New Roman"/>
              <a:sym typeface="Times New Roman"/>
            </a:endParaRPr>
          </a:p>
        </p:txBody>
      </p:sp>
      <p:sp>
        <p:nvSpPr>
          <p:cNvPr id="303" name="Google Shape;303;p13"/>
          <p:cNvSpPr txBox="1">
            <a:spLocks/>
          </p:cNvSpPr>
          <p:nvPr/>
        </p:nvSpPr>
        <p:spPr>
          <a:xfrm>
            <a:off x="612648" y="4767263"/>
            <a:ext cx="1981200" cy="2743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400" b="0" i="0" u="none" strike="noStrike" cap="none">
                <a:solidFill>
                  <a:schemeClr val="dk2"/>
                </a:solidFill>
                <a:latin typeface="Gill Sans"/>
                <a:ea typeface="Gill Sans"/>
                <a:cs typeface="Gill Sans"/>
                <a:sym typeface="Gill Sans"/>
              </a:defRPr>
            </a:lvl1pPr>
            <a:lvl2pPr marL="0" marR="0" lvl="1" indent="0" algn="l" rtl="0">
              <a:lnSpc>
                <a:spcPct val="100000"/>
              </a:lnSpc>
              <a:spcBef>
                <a:spcPts val="0"/>
              </a:spcBef>
              <a:spcAft>
                <a:spcPts val="0"/>
              </a:spcAft>
              <a:buClr>
                <a:srgbClr val="000000"/>
              </a:buClr>
              <a:buFont typeface="Arial"/>
              <a:buNone/>
              <a:defRPr sz="1400" b="0" i="0" u="none" strike="noStrike" cap="none">
                <a:solidFill>
                  <a:schemeClr val="dk2"/>
                </a:solidFill>
                <a:latin typeface="Gill Sans"/>
                <a:ea typeface="Gill Sans"/>
                <a:cs typeface="Gill Sans"/>
                <a:sym typeface="Gill Sans"/>
              </a:defRPr>
            </a:lvl2pPr>
            <a:lvl3pPr marL="0" marR="0" lvl="2" indent="0" algn="l" rtl="0">
              <a:lnSpc>
                <a:spcPct val="100000"/>
              </a:lnSpc>
              <a:spcBef>
                <a:spcPts val="0"/>
              </a:spcBef>
              <a:spcAft>
                <a:spcPts val="0"/>
              </a:spcAft>
              <a:buClr>
                <a:srgbClr val="000000"/>
              </a:buClr>
              <a:buFont typeface="Arial"/>
              <a:buNone/>
              <a:defRPr sz="1400" b="0" i="0" u="none" strike="noStrike" cap="none">
                <a:solidFill>
                  <a:schemeClr val="dk2"/>
                </a:solidFill>
                <a:latin typeface="Gill Sans"/>
                <a:ea typeface="Gill Sans"/>
                <a:cs typeface="Gill Sans"/>
                <a:sym typeface="Gill Sans"/>
              </a:defRPr>
            </a:lvl3pPr>
            <a:lvl4pPr marL="0" marR="0" lvl="3" indent="0" algn="l" rtl="0">
              <a:lnSpc>
                <a:spcPct val="100000"/>
              </a:lnSpc>
              <a:spcBef>
                <a:spcPts val="0"/>
              </a:spcBef>
              <a:spcAft>
                <a:spcPts val="0"/>
              </a:spcAft>
              <a:buClr>
                <a:srgbClr val="000000"/>
              </a:buClr>
              <a:buFont typeface="Arial"/>
              <a:buNone/>
              <a:defRPr sz="1400" b="0" i="0" u="none" strike="noStrike" cap="none">
                <a:solidFill>
                  <a:schemeClr val="dk2"/>
                </a:solidFill>
                <a:latin typeface="Gill Sans"/>
                <a:ea typeface="Gill Sans"/>
                <a:cs typeface="Gill Sans"/>
                <a:sym typeface="Gill Sans"/>
              </a:defRPr>
            </a:lvl4pPr>
            <a:lvl5pPr marL="0" marR="0" lvl="4" indent="0" algn="l" rtl="0">
              <a:lnSpc>
                <a:spcPct val="100000"/>
              </a:lnSpc>
              <a:spcBef>
                <a:spcPts val="0"/>
              </a:spcBef>
              <a:spcAft>
                <a:spcPts val="0"/>
              </a:spcAft>
              <a:buClr>
                <a:srgbClr val="000000"/>
              </a:buClr>
              <a:buFont typeface="Arial"/>
              <a:buNone/>
              <a:defRPr sz="1400" b="0" i="0" u="none" strike="noStrike" cap="none">
                <a:solidFill>
                  <a:schemeClr val="dk2"/>
                </a:solidFill>
                <a:latin typeface="Gill Sans"/>
                <a:ea typeface="Gill Sans"/>
                <a:cs typeface="Gill Sans"/>
                <a:sym typeface="Gill Sans"/>
              </a:defRPr>
            </a:lvl5pPr>
            <a:lvl6pPr marL="0" marR="0" lvl="5" indent="0" algn="l" rtl="0">
              <a:lnSpc>
                <a:spcPct val="100000"/>
              </a:lnSpc>
              <a:spcBef>
                <a:spcPts val="0"/>
              </a:spcBef>
              <a:spcAft>
                <a:spcPts val="0"/>
              </a:spcAft>
              <a:buClr>
                <a:srgbClr val="000000"/>
              </a:buClr>
              <a:buFont typeface="Arial"/>
              <a:buNone/>
              <a:defRPr sz="1400" b="0" i="0" u="none" strike="noStrike" cap="none">
                <a:solidFill>
                  <a:schemeClr val="dk2"/>
                </a:solidFill>
                <a:latin typeface="Gill Sans"/>
                <a:ea typeface="Gill Sans"/>
                <a:cs typeface="Gill Sans"/>
                <a:sym typeface="Gill Sans"/>
              </a:defRPr>
            </a:lvl6pPr>
            <a:lvl7pPr marL="0" marR="0" lvl="6" indent="0" algn="l" rtl="0">
              <a:lnSpc>
                <a:spcPct val="100000"/>
              </a:lnSpc>
              <a:spcBef>
                <a:spcPts val="0"/>
              </a:spcBef>
              <a:spcAft>
                <a:spcPts val="0"/>
              </a:spcAft>
              <a:buClr>
                <a:srgbClr val="000000"/>
              </a:buClr>
              <a:buFont typeface="Arial"/>
              <a:buNone/>
              <a:defRPr sz="1400" b="0" i="0" u="none" strike="noStrike" cap="none">
                <a:solidFill>
                  <a:schemeClr val="dk2"/>
                </a:solidFill>
                <a:latin typeface="Gill Sans"/>
                <a:ea typeface="Gill Sans"/>
                <a:cs typeface="Gill Sans"/>
                <a:sym typeface="Gill Sans"/>
              </a:defRPr>
            </a:lvl7pPr>
            <a:lvl8pPr marL="0" marR="0" lvl="7" indent="0" algn="l" rtl="0">
              <a:lnSpc>
                <a:spcPct val="100000"/>
              </a:lnSpc>
              <a:spcBef>
                <a:spcPts val="0"/>
              </a:spcBef>
              <a:spcAft>
                <a:spcPts val="0"/>
              </a:spcAft>
              <a:buClr>
                <a:srgbClr val="000000"/>
              </a:buClr>
              <a:buFont typeface="Arial"/>
              <a:buNone/>
              <a:defRPr sz="1400" b="0" i="0" u="none" strike="noStrike" cap="none">
                <a:solidFill>
                  <a:schemeClr val="dk2"/>
                </a:solidFill>
                <a:latin typeface="Gill Sans"/>
                <a:ea typeface="Gill Sans"/>
                <a:cs typeface="Gill Sans"/>
                <a:sym typeface="Gill Sans"/>
              </a:defRPr>
            </a:lvl8pPr>
            <a:lvl9pPr marL="0" marR="0" lvl="8" indent="0" algn="l" rtl="0">
              <a:lnSpc>
                <a:spcPct val="100000"/>
              </a:lnSpc>
              <a:spcBef>
                <a:spcPts val="0"/>
              </a:spcBef>
              <a:spcAft>
                <a:spcPts val="0"/>
              </a:spcAft>
              <a:buClr>
                <a:srgbClr val="000000"/>
              </a:buClr>
              <a:buFont typeface="Arial"/>
              <a:buNone/>
              <a:defRPr sz="1400" b="0" i="0" u="none" strike="noStrike" cap="none">
                <a:solidFill>
                  <a:schemeClr val="dk2"/>
                </a:solidFill>
                <a:latin typeface="Gill Sans"/>
                <a:ea typeface="Gill Sans"/>
                <a:cs typeface="Gill Sans"/>
                <a:sym typeface="Gill Sans"/>
              </a:defRPr>
            </a:lvl9pPr>
          </a:lstStyle>
          <a:p>
            <a:pPr>
              <a:buSzPts val="1400"/>
            </a:pPr>
            <a:fld id="{00000000-1234-1234-1234-123412341234}" type="slidenum">
              <a:rPr lang="en-US" smtClean="0"/>
              <a:pPr>
                <a:buSzPts val="1400"/>
              </a:pPr>
              <a:t>14</a:t>
            </a:fld>
            <a:endParaRPr lang="en-US" dirty="0"/>
          </a:p>
        </p:txBody>
      </p:sp>
      <p:sp>
        <p:nvSpPr>
          <p:cNvPr id="12" name="TextBox 11">
            <a:extLst>
              <a:ext uri="{FF2B5EF4-FFF2-40B4-BE49-F238E27FC236}">
                <a16:creationId xmlns:a16="http://schemas.microsoft.com/office/drawing/2014/main" id="{7FC91FE5-D129-101F-4790-4BA382FDFBBC}"/>
              </a:ext>
            </a:extLst>
          </p:cNvPr>
          <p:cNvSpPr txBox="1"/>
          <p:nvPr/>
        </p:nvSpPr>
        <p:spPr>
          <a:xfrm>
            <a:off x="457199" y="1178689"/>
            <a:ext cx="3385930" cy="1600438"/>
          </a:xfrm>
          <a:prstGeom prst="rect">
            <a:avLst/>
          </a:prstGeom>
          <a:noFill/>
        </p:spPr>
        <p:txBody>
          <a:bodyPr wrap="square">
            <a:spAutoFit/>
          </a:bodyPr>
          <a:lstStyle/>
          <a:p>
            <a:pPr algn="just">
              <a:buNone/>
            </a:pPr>
            <a:r>
              <a:rPr lang="en-US" b="1" dirty="0"/>
              <a:t>Frontend (Client-Side)</a:t>
            </a:r>
          </a:p>
          <a:p>
            <a:pPr algn="just">
              <a:buFont typeface="Arial" panose="020B0604020202020204" pitchFamily="34" charset="0"/>
              <a:buChar char="•"/>
            </a:pPr>
            <a:r>
              <a:rPr lang="en-US" b="1" dirty="0"/>
              <a:t>HTML:</a:t>
            </a:r>
            <a:r>
              <a:rPr lang="en-US" dirty="0"/>
              <a:t> Defines the structure of web pages.</a:t>
            </a:r>
          </a:p>
          <a:p>
            <a:pPr algn="just">
              <a:buFont typeface="Arial" panose="020B0604020202020204" pitchFamily="34" charset="0"/>
              <a:buChar char="•"/>
            </a:pPr>
            <a:r>
              <a:rPr lang="en-US" b="1" dirty="0"/>
              <a:t>CSS:</a:t>
            </a:r>
            <a:r>
              <a:rPr lang="en-US" dirty="0"/>
              <a:t> Styles the page layout and design.</a:t>
            </a:r>
          </a:p>
          <a:p>
            <a:pPr algn="just">
              <a:buFont typeface="Arial" panose="020B0604020202020204" pitchFamily="34" charset="0"/>
              <a:buChar char="•"/>
            </a:pPr>
            <a:r>
              <a:rPr lang="en-US" b="1" dirty="0"/>
              <a:t>JavaScript:</a:t>
            </a:r>
            <a:r>
              <a:rPr lang="en-US" dirty="0"/>
              <a:t> Adds interactivity and dynamic features.</a:t>
            </a:r>
          </a:p>
        </p:txBody>
      </p:sp>
      <p:sp>
        <p:nvSpPr>
          <p:cNvPr id="14" name="TextBox 13">
            <a:extLst>
              <a:ext uri="{FF2B5EF4-FFF2-40B4-BE49-F238E27FC236}">
                <a16:creationId xmlns:a16="http://schemas.microsoft.com/office/drawing/2014/main" id="{971896E3-87EE-88CA-0F67-611115DFD312}"/>
              </a:ext>
            </a:extLst>
          </p:cNvPr>
          <p:cNvSpPr txBox="1"/>
          <p:nvPr/>
        </p:nvSpPr>
        <p:spPr>
          <a:xfrm>
            <a:off x="4724400" y="1192720"/>
            <a:ext cx="3962400" cy="1600438"/>
          </a:xfrm>
          <a:prstGeom prst="rect">
            <a:avLst/>
          </a:prstGeom>
          <a:noFill/>
        </p:spPr>
        <p:txBody>
          <a:bodyPr wrap="square">
            <a:spAutoFit/>
          </a:bodyPr>
          <a:lstStyle/>
          <a:p>
            <a:pPr algn="just">
              <a:buNone/>
            </a:pPr>
            <a:r>
              <a:rPr lang="en-IN" b="1" dirty="0"/>
              <a:t>Backend (Server-Side)</a:t>
            </a:r>
          </a:p>
          <a:p>
            <a:pPr algn="just">
              <a:buFont typeface="Arial" panose="020B0604020202020204" pitchFamily="34" charset="0"/>
              <a:buChar char="•"/>
            </a:pPr>
            <a:r>
              <a:rPr lang="en-IN" b="1" dirty="0"/>
              <a:t>XAMPP:</a:t>
            </a:r>
            <a:r>
              <a:rPr lang="en-IN" dirty="0"/>
              <a:t> Provides the local server environment (Apache + MySQL).</a:t>
            </a:r>
          </a:p>
          <a:p>
            <a:pPr algn="just">
              <a:buFont typeface="Arial" panose="020B0604020202020204" pitchFamily="34" charset="0"/>
              <a:buChar char="•"/>
            </a:pPr>
            <a:r>
              <a:rPr lang="en-IN" b="1" dirty="0"/>
              <a:t>PHP:</a:t>
            </a:r>
            <a:r>
              <a:rPr lang="en-IN" dirty="0"/>
              <a:t> Handles server-side logic and communication with the database.</a:t>
            </a:r>
          </a:p>
          <a:p>
            <a:pPr algn="just">
              <a:buFont typeface="Arial" panose="020B0604020202020204" pitchFamily="34" charset="0"/>
              <a:buChar char="•"/>
            </a:pPr>
            <a:r>
              <a:rPr lang="en-IN" b="1" dirty="0"/>
              <a:t>MySQL:</a:t>
            </a:r>
            <a:r>
              <a:rPr lang="en-IN" dirty="0"/>
              <a:t> Stores and manages data (e.g., user info, transactions).</a:t>
            </a:r>
          </a:p>
        </p:txBody>
      </p:sp>
      <p:pic>
        <p:nvPicPr>
          <p:cNvPr id="5124" name="Picture 4" descr="HTML Word Animated GIF Logo Designs">
            <a:extLst>
              <a:ext uri="{FF2B5EF4-FFF2-40B4-BE49-F238E27FC236}">
                <a16:creationId xmlns:a16="http://schemas.microsoft.com/office/drawing/2014/main" id="{3F858856-3D2F-B894-D064-704711A8B2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71750"/>
            <a:ext cx="2937013" cy="146850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ss Design Assets - Free Download in SVG, PNG, BLEND, GIF | IconScout">
            <a:extLst>
              <a:ext uri="{FF2B5EF4-FFF2-40B4-BE49-F238E27FC236}">
                <a16:creationId xmlns:a16="http://schemas.microsoft.com/office/drawing/2014/main" id="{D2A4466D-F723-D737-415C-2C18E99A3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092" y="3556783"/>
            <a:ext cx="1188759" cy="136192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Javascript - Free computer icons">
            <a:extLst>
              <a:ext uri="{FF2B5EF4-FFF2-40B4-BE49-F238E27FC236}">
                <a16:creationId xmlns:a16="http://schemas.microsoft.com/office/drawing/2014/main" id="{C1262222-FE31-0814-50BE-FA9A1C9E2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180" y="3106391"/>
            <a:ext cx="1361927" cy="136192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10" descr="PHP: Download Logos">
            <a:extLst>
              <a:ext uri="{FF2B5EF4-FFF2-40B4-BE49-F238E27FC236}">
                <a16:creationId xmlns:a16="http://schemas.microsoft.com/office/drawing/2014/main" id="{00BD2AFD-3BEE-5270-D233-70D49987262B}"/>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34" name="Picture 14" descr="database mysql&quot; Icon - Download for free – Iconduck">
            <a:extLst>
              <a:ext uri="{FF2B5EF4-FFF2-40B4-BE49-F238E27FC236}">
                <a16:creationId xmlns:a16="http://schemas.microsoft.com/office/drawing/2014/main" id="{2A0F2989-D058-7CC5-2700-6BB5E471BC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404559">
            <a:off x="6858384" y="2754534"/>
            <a:ext cx="1689632" cy="18715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Php Logo Png Clipart Transparent HQ PNG Download | FreePNGimg">
            <a:extLst>
              <a:ext uri="{FF2B5EF4-FFF2-40B4-BE49-F238E27FC236}">
                <a16:creationId xmlns:a16="http://schemas.microsoft.com/office/drawing/2014/main" id="{E1ED2069-3708-CAB2-BA15-A2A2BA1E3A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8700" y="3147790"/>
            <a:ext cx="1467093" cy="135706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11;p1">
            <a:extLst>
              <a:ext uri="{FF2B5EF4-FFF2-40B4-BE49-F238E27FC236}">
                <a16:creationId xmlns:a16="http://schemas.microsoft.com/office/drawing/2014/main" id="{9EBCA7D6-639F-F698-D134-61CAF19EE31A}"/>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extLst>
      <p:ext uri="{BB962C8B-B14F-4D97-AF65-F5344CB8AC3E}">
        <p14:creationId xmlns:p14="http://schemas.microsoft.com/office/powerpoint/2010/main" val="4077289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Google Shape;309;p14"/>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Main page (Role selection)</a:t>
            </a:r>
            <a:endParaRPr b="1" dirty="0">
              <a:solidFill>
                <a:schemeClr val="dk1"/>
              </a:solidFill>
              <a:latin typeface="Times New Roman"/>
              <a:ea typeface="Times New Roman"/>
              <a:cs typeface="Times New Roman"/>
              <a:sym typeface="Times New Roman"/>
            </a:endParaRPr>
          </a:p>
        </p:txBody>
      </p:sp>
      <p:sp>
        <p:nvSpPr>
          <p:cNvPr id="311" name="Google Shape;311;p14"/>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15</a:t>
            </a:fld>
            <a:endParaRPr/>
          </a:p>
        </p:txBody>
      </p:sp>
      <p:sp>
        <p:nvSpPr>
          <p:cNvPr id="2" name="Google Shape;111;p1">
            <a:extLst>
              <a:ext uri="{FF2B5EF4-FFF2-40B4-BE49-F238E27FC236}">
                <a16:creationId xmlns:a16="http://schemas.microsoft.com/office/drawing/2014/main" id="{A6A27DB2-818E-37F8-5D40-099628B82677}"/>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pic>
        <p:nvPicPr>
          <p:cNvPr id="4" name="Picture 3">
            <a:extLst>
              <a:ext uri="{FF2B5EF4-FFF2-40B4-BE49-F238E27FC236}">
                <a16:creationId xmlns:a16="http://schemas.microsoft.com/office/drawing/2014/main" id="{DB772FE9-A0F0-6787-61CD-699589A34EDA}"/>
              </a:ext>
            </a:extLst>
          </p:cNvPr>
          <p:cNvPicPr>
            <a:picLocks noChangeAspect="1"/>
          </p:cNvPicPr>
          <p:nvPr/>
        </p:nvPicPr>
        <p:blipFill>
          <a:blip r:embed="rId2"/>
          <a:stretch>
            <a:fillRect/>
          </a:stretch>
        </p:blipFill>
        <p:spPr>
          <a:xfrm>
            <a:off x="1379398" y="1010211"/>
            <a:ext cx="6102490" cy="3604090"/>
          </a:xfrm>
          <a:prstGeom prst="rect">
            <a:avLst/>
          </a:prstGeom>
        </p:spPr>
      </p:pic>
    </p:spTree>
    <p:extLst>
      <p:ext uri="{BB962C8B-B14F-4D97-AF65-F5344CB8AC3E}">
        <p14:creationId xmlns:p14="http://schemas.microsoft.com/office/powerpoint/2010/main" val="3750555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E127B-9F0E-F67D-3333-148E729F5039}"/>
            </a:ext>
          </a:extLst>
        </p:cNvPr>
        <p:cNvGrpSpPr/>
        <p:nvPr/>
      </p:nvGrpSpPr>
      <p:grpSpPr>
        <a:xfrm>
          <a:off x="0" y="0"/>
          <a:ext cx="0" cy="0"/>
          <a:chOff x="0" y="0"/>
          <a:chExt cx="0" cy="0"/>
        </a:xfrm>
      </p:grpSpPr>
      <p:sp>
        <p:nvSpPr>
          <p:cNvPr id="309" name="Google Shape;309;p14">
            <a:extLst>
              <a:ext uri="{FF2B5EF4-FFF2-40B4-BE49-F238E27FC236}">
                <a16:creationId xmlns:a16="http://schemas.microsoft.com/office/drawing/2014/main" id="{86789B5A-FFD3-123E-6908-DE10DEEC1034}"/>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User login page</a:t>
            </a:r>
            <a:endParaRPr b="1" dirty="0">
              <a:solidFill>
                <a:schemeClr val="dk1"/>
              </a:solidFill>
              <a:latin typeface="Times New Roman"/>
              <a:ea typeface="Times New Roman"/>
              <a:cs typeface="Times New Roman"/>
              <a:sym typeface="Times New Roman"/>
            </a:endParaRPr>
          </a:p>
        </p:txBody>
      </p:sp>
      <p:sp>
        <p:nvSpPr>
          <p:cNvPr id="311" name="Google Shape;311;p14">
            <a:extLst>
              <a:ext uri="{FF2B5EF4-FFF2-40B4-BE49-F238E27FC236}">
                <a16:creationId xmlns:a16="http://schemas.microsoft.com/office/drawing/2014/main" id="{F011247E-E89C-449C-5BF9-CF654CE73392}"/>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16</a:t>
            </a:fld>
            <a:endParaRPr/>
          </a:p>
        </p:txBody>
      </p:sp>
      <p:sp>
        <p:nvSpPr>
          <p:cNvPr id="2" name="Google Shape;111;p1">
            <a:extLst>
              <a:ext uri="{FF2B5EF4-FFF2-40B4-BE49-F238E27FC236}">
                <a16:creationId xmlns:a16="http://schemas.microsoft.com/office/drawing/2014/main" id="{8BACCC68-0FBB-D11E-50DD-B7502F2B12C7}"/>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pic>
        <p:nvPicPr>
          <p:cNvPr id="6" name="Picture 5">
            <a:extLst>
              <a:ext uri="{FF2B5EF4-FFF2-40B4-BE49-F238E27FC236}">
                <a16:creationId xmlns:a16="http://schemas.microsoft.com/office/drawing/2014/main" id="{3F7D0795-7819-37BB-5F9C-C45C148E5E05}"/>
              </a:ext>
            </a:extLst>
          </p:cNvPr>
          <p:cNvPicPr>
            <a:picLocks noChangeAspect="1"/>
          </p:cNvPicPr>
          <p:nvPr/>
        </p:nvPicPr>
        <p:blipFill>
          <a:blip r:embed="rId2"/>
          <a:stretch>
            <a:fillRect/>
          </a:stretch>
        </p:blipFill>
        <p:spPr>
          <a:xfrm>
            <a:off x="1162240" y="988694"/>
            <a:ext cx="6545145" cy="3647124"/>
          </a:xfrm>
          <a:prstGeom prst="rect">
            <a:avLst/>
          </a:prstGeom>
        </p:spPr>
      </p:pic>
    </p:spTree>
    <p:extLst>
      <p:ext uri="{BB962C8B-B14F-4D97-AF65-F5344CB8AC3E}">
        <p14:creationId xmlns:p14="http://schemas.microsoft.com/office/powerpoint/2010/main" val="1914147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DB69B-FEDA-15EA-D554-0B73C72AA3FC}"/>
            </a:ext>
          </a:extLst>
        </p:cNvPr>
        <p:cNvGrpSpPr/>
        <p:nvPr/>
      </p:nvGrpSpPr>
      <p:grpSpPr>
        <a:xfrm>
          <a:off x="0" y="0"/>
          <a:ext cx="0" cy="0"/>
          <a:chOff x="0" y="0"/>
          <a:chExt cx="0" cy="0"/>
        </a:xfrm>
      </p:grpSpPr>
      <p:sp>
        <p:nvSpPr>
          <p:cNvPr id="309" name="Google Shape;309;p14">
            <a:extLst>
              <a:ext uri="{FF2B5EF4-FFF2-40B4-BE49-F238E27FC236}">
                <a16:creationId xmlns:a16="http://schemas.microsoft.com/office/drawing/2014/main" id="{A32AD82F-B438-364D-A3CA-B9615DA0534E}"/>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New user Registration page</a:t>
            </a:r>
            <a:endParaRPr b="1" dirty="0">
              <a:solidFill>
                <a:schemeClr val="dk1"/>
              </a:solidFill>
              <a:latin typeface="Times New Roman"/>
              <a:ea typeface="Times New Roman"/>
              <a:cs typeface="Times New Roman"/>
              <a:sym typeface="Times New Roman"/>
            </a:endParaRPr>
          </a:p>
        </p:txBody>
      </p:sp>
      <p:sp>
        <p:nvSpPr>
          <p:cNvPr id="311" name="Google Shape;311;p14">
            <a:extLst>
              <a:ext uri="{FF2B5EF4-FFF2-40B4-BE49-F238E27FC236}">
                <a16:creationId xmlns:a16="http://schemas.microsoft.com/office/drawing/2014/main" id="{A0239A84-8F47-5EBB-FA75-D395A1FD66EB}"/>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17</a:t>
            </a:fld>
            <a:endParaRPr/>
          </a:p>
        </p:txBody>
      </p:sp>
      <p:sp>
        <p:nvSpPr>
          <p:cNvPr id="2" name="Google Shape;111;p1">
            <a:extLst>
              <a:ext uri="{FF2B5EF4-FFF2-40B4-BE49-F238E27FC236}">
                <a16:creationId xmlns:a16="http://schemas.microsoft.com/office/drawing/2014/main" id="{DA85E9CD-DB07-4DB6-4E9A-471BE292E3B7}"/>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pic>
        <p:nvPicPr>
          <p:cNvPr id="3" name="Picture 2">
            <a:extLst>
              <a:ext uri="{FF2B5EF4-FFF2-40B4-BE49-F238E27FC236}">
                <a16:creationId xmlns:a16="http://schemas.microsoft.com/office/drawing/2014/main" id="{77572668-B9C3-0930-B623-664D3FB025ED}"/>
              </a:ext>
            </a:extLst>
          </p:cNvPr>
          <p:cNvPicPr>
            <a:picLocks noChangeAspect="1"/>
          </p:cNvPicPr>
          <p:nvPr/>
        </p:nvPicPr>
        <p:blipFill>
          <a:blip r:embed="rId2"/>
          <a:stretch>
            <a:fillRect/>
          </a:stretch>
        </p:blipFill>
        <p:spPr>
          <a:xfrm>
            <a:off x="1344318" y="1054142"/>
            <a:ext cx="6455363" cy="3516228"/>
          </a:xfrm>
          <a:prstGeom prst="rect">
            <a:avLst/>
          </a:prstGeom>
        </p:spPr>
      </p:pic>
    </p:spTree>
    <p:extLst>
      <p:ext uri="{BB962C8B-B14F-4D97-AF65-F5344CB8AC3E}">
        <p14:creationId xmlns:p14="http://schemas.microsoft.com/office/powerpoint/2010/main" val="3687119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09;p14">
            <a:extLst>
              <a:ext uri="{FF2B5EF4-FFF2-40B4-BE49-F238E27FC236}">
                <a16:creationId xmlns:a16="http://schemas.microsoft.com/office/drawing/2014/main" id="{EF82E097-66EB-0806-DA6A-14E2979E28AB}"/>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User dashboard</a:t>
            </a:r>
            <a:endParaRPr b="1" dirty="0">
              <a:solidFill>
                <a:schemeClr val="dk1"/>
              </a:solidFill>
              <a:latin typeface="Times New Roman"/>
              <a:ea typeface="Times New Roman"/>
              <a:cs typeface="Times New Roman"/>
              <a:sym typeface="Times New Roman"/>
            </a:endParaRPr>
          </a:p>
        </p:txBody>
      </p:sp>
      <p:sp>
        <p:nvSpPr>
          <p:cNvPr id="7" name="Google Shape;311;p14">
            <a:extLst>
              <a:ext uri="{FF2B5EF4-FFF2-40B4-BE49-F238E27FC236}">
                <a16:creationId xmlns:a16="http://schemas.microsoft.com/office/drawing/2014/main" id="{C2A4D180-0973-107E-5A30-0810427C4E89}"/>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18</a:t>
            </a:fld>
            <a:endParaRPr/>
          </a:p>
        </p:txBody>
      </p:sp>
      <p:sp>
        <p:nvSpPr>
          <p:cNvPr id="2" name="Google Shape;111;p1">
            <a:extLst>
              <a:ext uri="{FF2B5EF4-FFF2-40B4-BE49-F238E27FC236}">
                <a16:creationId xmlns:a16="http://schemas.microsoft.com/office/drawing/2014/main" id="{BF05F0B7-670C-9A24-0283-1BCB32776150}"/>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pic>
        <p:nvPicPr>
          <p:cNvPr id="3" name="Picture 2">
            <a:extLst>
              <a:ext uri="{FF2B5EF4-FFF2-40B4-BE49-F238E27FC236}">
                <a16:creationId xmlns:a16="http://schemas.microsoft.com/office/drawing/2014/main" id="{BDAA6947-D3CA-767E-70A7-3E420F8B2868}"/>
              </a:ext>
            </a:extLst>
          </p:cNvPr>
          <p:cNvPicPr>
            <a:picLocks noChangeAspect="1"/>
          </p:cNvPicPr>
          <p:nvPr/>
        </p:nvPicPr>
        <p:blipFill>
          <a:blip r:embed="rId2"/>
          <a:stretch>
            <a:fillRect/>
          </a:stretch>
        </p:blipFill>
        <p:spPr>
          <a:xfrm>
            <a:off x="1696844" y="1041940"/>
            <a:ext cx="5575935" cy="3540633"/>
          </a:xfrm>
          <a:prstGeom prst="rect">
            <a:avLst/>
          </a:prstGeom>
        </p:spPr>
      </p:pic>
    </p:spTree>
    <p:extLst>
      <p:ext uri="{BB962C8B-B14F-4D97-AF65-F5344CB8AC3E}">
        <p14:creationId xmlns:p14="http://schemas.microsoft.com/office/powerpoint/2010/main" val="33328341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3E864-FAAC-2389-F52A-CBA8047EEF65}"/>
            </a:ext>
          </a:extLst>
        </p:cNvPr>
        <p:cNvGrpSpPr/>
        <p:nvPr/>
      </p:nvGrpSpPr>
      <p:grpSpPr>
        <a:xfrm>
          <a:off x="0" y="0"/>
          <a:ext cx="0" cy="0"/>
          <a:chOff x="0" y="0"/>
          <a:chExt cx="0" cy="0"/>
        </a:xfrm>
      </p:grpSpPr>
      <p:sp>
        <p:nvSpPr>
          <p:cNvPr id="5" name="Google Shape;309;p14">
            <a:extLst>
              <a:ext uri="{FF2B5EF4-FFF2-40B4-BE49-F238E27FC236}">
                <a16:creationId xmlns:a16="http://schemas.microsoft.com/office/drawing/2014/main" id="{6CF7D821-0578-9184-AD4C-18B34F7D9E6D}"/>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User operations</a:t>
            </a:r>
            <a:endParaRPr b="1" dirty="0">
              <a:solidFill>
                <a:schemeClr val="dk1"/>
              </a:solidFill>
              <a:latin typeface="Times New Roman"/>
              <a:ea typeface="Times New Roman"/>
              <a:cs typeface="Times New Roman"/>
              <a:sym typeface="Times New Roman"/>
            </a:endParaRPr>
          </a:p>
        </p:txBody>
      </p:sp>
      <p:sp>
        <p:nvSpPr>
          <p:cNvPr id="7" name="Google Shape;311;p14">
            <a:extLst>
              <a:ext uri="{FF2B5EF4-FFF2-40B4-BE49-F238E27FC236}">
                <a16:creationId xmlns:a16="http://schemas.microsoft.com/office/drawing/2014/main" id="{218A8C0F-E621-FAB7-42FE-F790494BD9FA}"/>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19</a:t>
            </a:fld>
            <a:endParaRPr/>
          </a:p>
        </p:txBody>
      </p:sp>
      <p:sp>
        <p:nvSpPr>
          <p:cNvPr id="12" name="TextBox 11">
            <a:extLst>
              <a:ext uri="{FF2B5EF4-FFF2-40B4-BE49-F238E27FC236}">
                <a16:creationId xmlns:a16="http://schemas.microsoft.com/office/drawing/2014/main" id="{DD22BEDE-08AB-B4CB-15A5-BB2FC6230461}"/>
              </a:ext>
            </a:extLst>
          </p:cNvPr>
          <p:cNvSpPr txBox="1"/>
          <p:nvPr/>
        </p:nvSpPr>
        <p:spPr>
          <a:xfrm>
            <a:off x="810768" y="4216961"/>
            <a:ext cx="2176272" cy="307777"/>
          </a:xfrm>
          <a:prstGeom prst="rect">
            <a:avLst/>
          </a:prstGeom>
          <a:noFill/>
        </p:spPr>
        <p:txBody>
          <a:bodyPr wrap="square">
            <a:spAutoFit/>
          </a:bodyPr>
          <a:lstStyle/>
          <a:p>
            <a:r>
              <a:rPr lang="en-US" dirty="0"/>
              <a:t>Fig. User balance page</a:t>
            </a:r>
            <a:endParaRPr lang="en-IN" dirty="0"/>
          </a:p>
        </p:txBody>
      </p:sp>
      <p:sp>
        <p:nvSpPr>
          <p:cNvPr id="16" name="TextBox 15">
            <a:extLst>
              <a:ext uri="{FF2B5EF4-FFF2-40B4-BE49-F238E27FC236}">
                <a16:creationId xmlns:a16="http://schemas.microsoft.com/office/drawing/2014/main" id="{6E2CAA47-B979-1236-6766-B003CD968FFB}"/>
              </a:ext>
            </a:extLst>
          </p:cNvPr>
          <p:cNvSpPr txBox="1"/>
          <p:nvPr/>
        </p:nvSpPr>
        <p:spPr>
          <a:xfrm>
            <a:off x="5266944" y="4216961"/>
            <a:ext cx="2697459" cy="307777"/>
          </a:xfrm>
          <a:prstGeom prst="rect">
            <a:avLst/>
          </a:prstGeom>
          <a:noFill/>
        </p:spPr>
        <p:txBody>
          <a:bodyPr wrap="square">
            <a:spAutoFit/>
          </a:bodyPr>
          <a:lstStyle/>
          <a:p>
            <a:r>
              <a:rPr lang="en-US" dirty="0"/>
              <a:t>Fig. User money deposit page</a:t>
            </a:r>
            <a:endParaRPr lang="en-IN" dirty="0"/>
          </a:p>
        </p:txBody>
      </p:sp>
      <p:sp>
        <p:nvSpPr>
          <p:cNvPr id="2" name="Google Shape;111;p1">
            <a:extLst>
              <a:ext uri="{FF2B5EF4-FFF2-40B4-BE49-F238E27FC236}">
                <a16:creationId xmlns:a16="http://schemas.microsoft.com/office/drawing/2014/main" id="{04B06633-9390-FB5F-5182-16FEC9FF6470}"/>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pic>
        <p:nvPicPr>
          <p:cNvPr id="4" name="Picture 3">
            <a:extLst>
              <a:ext uri="{FF2B5EF4-FFF2-40B4-BE49-F238E27FC236}">
                <a16:creationId xmlns:a16="http://schemas.microsoft.com/office/drawing/2014/main" id="{5759B69A-FB24-5393-508D-2FABBBE36D4F}"/>
              </a:ext>
            </a:extLst>
          </p:cNvPr>
          <p:cNvPicPr>
            <a:picLocks noChangeAspect="1"/>
          </p:cNvPicPr>
          <p:nvPr/>
        </p:nvPicPr>
        <p:blipFill>
          <a:blip r:embed="rId2"/>
          <a:stretch>
            <a:fillRect/>
          </a:stretch>
        </p:blipFill>
        <p:spPr>
          <a:xfrm>
            <a:off x="457201" y="1073733"/>
            <a:ext cx="3895344" cy="3021965"/>
          </a:xfrm>
          <a:prstGeom prst="rect">
            <a:avLst/>
          </a:prstGeom>
        </p:spPr>
      </p:pic>
      <p:pic>
        <p:nvPicPr>
          <p:cNvPr id="8" name="Picture 7">
            <a:extLst>
              <a:ext uri="{FF2B5EF4-FFF2-40B4-BE49-F238E27FC236}">
                <a16:creationId xmlns:a16="http://schemas.microsoft.com/office/drawing/2014/main" id="{433C1ECC-654F-B657-CCB0-83B599FA32C1}"/>
              </a:ext>
            </a:extLst>
          </p:cNvPr>
          <p:cNvPicPr>
            <a:picLocks noChangeAspect="1"/>
          </p:cNvPicPr>
          <p:nvPr/>
        </p:nvPicPr>
        <p:blipFill>
          <a:blip r:embed="rId3"/>
          <a:stretch>
            <a:fillRect/>
          </a:stretch>
        </p:blipFill>
        <p:spPr>
          <a:xfrm>
            <a:off x="4572000" y="1073733"/>
            <a:ext cx="4111752" cy="3021965"/>
          </a:xfrm>
          <a:prstGeom prst="rect">
            <a:avLst/>
          </a:prstGeom>
        </p:spPr>
      </p:pic>
    </p:spTree>
    <p:extLst>
      <p:ext uri="{BB962C8B-B14F-4D97-AF65-F5344CB8AC3E}">
        <p14:creationId xmlns:p14="http://schemas.microsoft.com/office/powerpoint/2010/main" val="1225681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
          <p:cNvSpPr txBox="1">
            <a:spLocks noGrp="1"/>
          </p:cNvSpPr>
          <p:nvPr>
            <p:ph type="title"/>
          </p:nvPr>
        </p:nvSpPr>
        <p:spPr>
          <a:xfrm>
            <a:off x="457200" y="171450"/>
            <a:ext cx="8229600" cy="68580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3200"/>
              <a:buFont typeface="Times New Roman"/>
              <a:buNone/>
            </a:pPr>
            <a:r>
              <a:rPr lang="en-US" b="1">
                <a:solidFill>
                  <a:schemeClr val="dk1"/>
                </a:solidFill>
                <a:latin typeface="Times New Roman"/>
                <a:ea typeface="Times New Roman"/>
                <a:cs typeface="Times New Roman"/>
                <a:sym typeface="Times New Roman"/>
              </a:rPr>
              <a:t>Title of the Project</a:t>
            </a:r>
            <a:endParaRPr sz="4000" b="1">
              <a:solidFill>
                <a:schemeClr val="dk1"/>
              </a:solidFill>
              <a:latin typeface="Times New Roman"/>
              <a:ea typeface="Times New Roman"/>
              <a:cs typeface="Times New Roman"/>
              <a:sym typeface="Times New Roman"/>
            </a:endParaRPr>
          </a:p>
        </p:txBody>
      </p:sp>
      <p:pic>
        <p:nvPicPr>
          <p:cNvPr id="5" name="Picture 4" descr="How Do Emerging Trends For Banking-as-a-Service Differ Across the Globe? |  The Fintech Times">
            <a:extLst>
              <a:ext uri="{FF2B5EF4-FFF2-40B4-BE49-F238E27FC236}">
                <a16:creationId xmlns:a16="http://schemas.microsoft.com/office/drawing/2014/main" id="{86FC59F3-7A7D-A5EF-6334-622E7FEB0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377" t="37620" r="2113" b="52770"/>
          <a:stretch>
            <a:fillRect/>
          </a:stretch>
        </p:blipFill>
        <p:spPr bwMode="auto">
          <a:xfrm>
            <a:off x="652794" y="2371871"/>
            <a:ext cx="7860129" cy="353341"/>
          </a:xfrm>
          <a:custGeom>
            <a:avLst/>
            <a:gdLst/>
            <a:ahLst/>
            <a:cxnLst/>
            <a:rect l="l" t="t" r="r" b="b"/>
            <a:pathLst>
              <a:path w="7860129" h="353341">
                <a:moveTo>
                  <a:pt x="2281201" y="194881"/>
                </a:moveTo>
                <a:cubicBezTo>
                  <a:pt x="2264929" y="194881"/>
                  <a:pt x="2249737" y="196851"/>
                  <a:pt x="2235627" y="200792"/>
                </a:cubicBezTo>
                <a:cubicBezTo>
                  <a:pt x="2219355" y="205369"/>
                  <a:pt x="2211219" y="211153"/>
                  <a:pt x="2211219" y="218145"/>
                </a:cubicBezTo>
                <a:cubicBezTo>
                  <a:pt x="2211219" y="226662"/>
                  <a:pt x="2220563" y="235243"/>
                  <a:pt x="2239249" y="243887"/>
                </a:cubicBezTo>
                <a:cubicBezTo>
                  <a:pt x="2258445" y="252786"/>
                  <a:pt x="2278023" y="257235"/>
                  <a:pt x="2297981" y="257235"/>
                </a:cubicBezTo>
                <a:cubicBezTo>
                  <a:pt x="2318194" y="257235"/>
                  <a:pt x="2335006" y="254725"/>
                  <a:pt x="2348418" y="249703"/>
                </a:cubicBezTo>
                <a:cubicBezTo>
                  <a:pt x="2361829" y="244682"/>
                  <a:pt x="2368535" y="238103"/>
                  <a:pt x="2368535" y="229967"/>
                </a:cubicBezTo>
                <a:cubicBezTo>
                  <a:pt x="2368535" y="220433"/>
                  <a:pt x="2358874" y="212106"/>
                  <a:pt x="2339551" y="204987"/>
                </a:cubicBezTo>
                <a:cubicBezTo>
                  <a:pt x="2321372" y="198250"/>
                  <a:pt x="2301922" y="194881"/>
                  <a:pt x="2281201" y="194881"/>
                </a:cubicBezTo>
                <a:close/>
                <a:moveTo>
                  <a:pt x="7387916" y="111551"/>
                </a:moveTo>
                <a:cubicBezTo>
                  <a:pt x="7363000" y="111551"/>
                  <a:pt x="7338719" y="118543"/>
                  <a:pt x="7315074" y="132527"/>
                </a:cubicBezTo>
                <a:cubicBezTo>
                  <a:pt x="7290285" y="147146"/>
                  <a:pt x="7277891" y="163227"/>
                  <a:pt x="7277891" y="180770"/>
                </a:cubicBezTo>
                <a:cubicBezTo>
                  <a:pt x="7277891" y="201237"/>
                  <a:pt x="7289395" y="218208"/>
                  <a:pt x="7312405" y="231683"/>
                </a:cubicBezTo>
                <a:cubicBezTo>
                  <a:pt x="7332363" y="243252"/>
                  <a:pt x="7353656" y="249036"/>
                  <a:pt x="7376285" y="249036"/>
                </a:cubicBezTo>
                <a:cubicBezTo>
                  <a:pt x="7404760" y="249036"/>
                  <a:pt x="7430757" y="240963"/>
                  <a:pt x="7454275" y="224819"/>
                </a:cubicBezTo>
                <a:cubicBezTo>
                  <a:pt x="7477284" y="209182"/>
                  <a:pt x="7488789" y="192529"/>
                  <a:pt x="7488789" y="174859"/>
                </a:cubicBezTo>
                <a:cubicBezTo>
                  <a:pt x="7488789" y="157062"/>
                  <a:pt x="7478746" y="142061"/>
                  <a:pt x="7458661" y="129857"/>
                </a:cubicBezTo>
                <a:cubicBezTo>
                  <a:pt x="7439084" y="117653"/>
                  <a:pt x="7415502" y="111551"/>
                  <a:pt x="7387916" y="111551"/>
                </a:cubicBezTo>
                <a:close/>
                <a:moveTo>
                  <a:pt x="1186495" y="85185"/>
                </a:moveTo>
                <a:cubicBezTo>
                  <a:pt x="1160326" y="85185"/>
                  <a:pt x="1136700" y="90146"/>
                  <a:pt x="1115616" y="100068"/>
                </a:cubicBezTo>
                <a:cubicBezTo>
                  <a:pt x="1095276" y="109494"/>
                  <a:pt x="1085106" y="119540"/>
                  <a:pt x="1085106" y="130206"/>
                </a:cubicBezTo>
                <a:cubicBezTo>
                  <a:pt x="1085106" y="136903"/>
                  <a:pt x="1094098" y="142794"/>
                  <a:pt x="1112081" y="147879"/>
                </a:cubicBezTo>
                <a:cubicBezTo>
                  <a:pt x="1128576" y="152592"/>
                  <a:pt x="1145754" y="154948"/>
                  <a:pt x="1163613" y="154948"/>
                </a:cubicBezTo>
                <a:cubicBezTo>
                  <a:pt x="1187425" y="154948"/>
                  <a:pt x="1210246" y="150980"/>
                  <a:pt x="1232074" y="143042"/>
                </a:cubicBezTo>
                <a:cubicBezTo>
                  <a:pt x="1255018" y="134733"/>
                  <a:pt x="1266490" y="125493"/>
                  <a:pt x="1266490" y="115323"/>
                </a:cubicBezTo>
                <a:cubicBezTo>
                  <a:pt x="1266490" y="106021"/>
                  <a:pt x="1258987" y="98642"/>
                  <a:pt x="1243980" y="93185"/>
                </a:cubicBezTo>
                <a:cubicBezTo>
                  <a:pt x="1229469" y="87852"/>
                  <a:pt x="1210308" y="85185"/>
                  <a:pt x="1186495" y="85185"/>
                </a:cubicBezTo>
                <a:close/>
                <a:moveTo>
                  <a:pt x="6502882" y="81995"/>
                </a:moveTo>
                <a:cubicBezTo>
                  <a:pt x="6485720" y="81995"/>
                  <a:pt x="6470211" y="86571"/>
                  <a:pt x="6456355" y="95724"/>
                </a:cubicBezTo>
                <a:cubicBezTo>
                  <a:pt x="6441862" y="105258"/>
                  <a:pt x="6434616" y="116255"/>
                  <a:pt x="6434616" y="128713"/>
                </a:cubicBezTo>
                <a:cubicBezTo>
                  <a:pt x="6434616" y="145239"/>
                  <a:pt x="6448791" y="153502"/>
                  <a:pt x="6477139" y="153502"/>
                </a:cubicBezTo>
                <a:cubicBezTo>
                  <a:pt x="6517946" y="153502"/>
                  <a:pt x="6538350" y="138374"/>
                  <a:pt x="6538350" y="108119"/>
                </a:cubicBezTo>
                <a:cubicBezTo>
                  <a:pt x="6538350" y="90703"/>
                  <a:pt x="6526527" y="81995"/>
                  <a:pt x="6502882" y="81995"/>
                </a:cubicBezTo>
                <a:close/>
                <a:moveTo>
                  <a:pt x="4683607" y="81995"/>
                </a:moveTo>
                <a:cubicBezTo>
                  <a:pt x="4666446" y="81995"/>
                  <a:pt x="4650936" y="86571"/>
                  <a:pt x="4637080" y="95724"/>
                </a:cubicBezTo>
                <a:cubicBezTo>
                  <a:pt x="4622588" y="105258"/>
                  <a:pt x="4615342" y="116255"/>
                  <a:pt x="4615342" y="128713"/>
                </a:cubicBezTo>
                <a:cubicBezTo>
                  <a:pt x="4615342" y="145239"/>
                  <a:pt x="4629516" y="153502"/>
                  <a:pt x="4657865" y="153502"/>
                </a:cubicBezTo>
                <a:cubicBezTo>
                  <a:pt x="4698672" y="153502"/>
                  <a:pt x="4719075" y="138374"/>
                  <a:pt x="4719075" y="108119"/>
                </a:cubicBezTo>
                <a:cubicBezTo>
                  <a:pt x="4719075" y="90703"/>
                  <a:pt x="4707252" y="81995"/>
                  <a:pt x="4683607" y="81995"/>
                </a:cubicBezTo>
                <a:close/>
                <a:moveTo>
                  <a:pt x="2607158" y="81995"/>
                </a:moveTo>
                <a:cubicBezTo>
                  <a:pt x="2589996" y="81995"/>
                  <a:pt x="2574487" y="86571"/>
                  <a:pt x="2560630" y="95724"/>
                </a:cubicBezTo>
                <a:cubicBezTo>
                  <a:pt x="2546138" y="105258"/>
                  <a:pt x="2538892" y="116255"/>
                  <a:pt x="2538892" y="128713"/>
                </a:cubicBezTo>
                <a:cubicBezTo>
                  <a:pt x="2538892" y="145239"/>
                  <a:pt x="2553066" y="153502"/>
                  <a:pt x="2581415" y="153502"/>
                </a:cubicBezTo>
                <a:cubicBezTo>
                  <a:pt x="2622222" y="153502"/>
                  <a:pt x="2642625" y="138374"/>
                  <a:pt x="2642625" y="108119"/>
                </a:cubicBezTo>
                <a:cubicBezTo>
                  <a:pt x="2642625" y="90703"/>
                  <a:pt x="2630803" y="81995"/>
                  <a:pt x="2607158" y="81995"/>
                </a:cubicBezTo>
                <a:close/>
                <a:moveTo>
                  <a:pt x="5382374" y="79516"/>
                </a:moveTo>
                <a:cubicBezTo>
                  <a:pt x="5355551" y="79516"/>
                  <a:pt x="5331334" y="84601"/>
                  <a:pt x="5309722" y="94771"/>
                </a:cubicBezTo>
                <a:cubicBezTo>
                  <a:pt x="5288874" y="104432"/>
                  <a:pt x="5278450" y="114729"/>
                  <a:pt x="5278450" y="125662"/>
                </a:cubicBezTo>
                <a:cubicBezTo>
                  <a:pt x="5278450" y="132527"/>
                  <a:pt x="5287667" y="138565"/>
                  <a:pt x="5306099" y="143777"/>
                </a:cubicBezTo>
                <a:cubicBezTo>
                  <a:pt x="5323007" y="148608"/>
                  <a:pt x="5340613" y="151023"/>
                  <a:pt x="5358919" y="151023"/>
                </a:cubicBezTo>
                <a:cubicBezTo>
                  <a:pt x="5383327" y="151023"/>
                  <a:pt x="5406718" y="146955"/>
                  <a:pt x="5429092" y="138819"/>
                </a:cubicBezTo>
                <a:cubicBezTo>
                  <a:pt x="5452610" y="130302"/>
                  <a:pt x="5464369" y="120831"/>
                  <a:pt x="5464369" y="110407"/>
                </a:cubicBezTo>
                <a:cubicBezTo>
                  <a:pt x="5464369" y="100873"/>
                  <a:pt x="5456678" y="93309"/>
                  <a:pt x="5441296" y="87715"/>
                </a:cubicBezTo>
                <a:cubicBezTo>
                  <a:pt x="5426422" y="82249"/>
                  <a:pt x="5406781" y="79516"/>
                  <a:pt x="5382374" y="79516"/>
                </a:cubicBezTo>
                <a:close/>
                <a:moveTo>
                  <a:pt x="5058524" y="79516"/>
                </a:moveTo>
                <a:cubicBezTo>
                  <a:pt x="5031700" y="79516"/>
                  <a:pt x="5007483" y="84601"/>
                  <a:pt x="4985872" y="94771"/>
                </a:cubicBezTo>
                <a:cubicBezTo>
                  <a:pt x="4965024" y="104432"/>
                  <a:pt x="4954600" y="114729"/>
                  <a:pt x="4954600" y="125662"/>
                </a:cubicBezTo>
                <a:cubicBezTo>
                  <a:pt x="4954600" y="132527"/>
                  <a:pt x="4963816" y="138565"/>
                  <a:pt x="4982249" y="143777"/>
                </a:cubicBezTo>
                <a:cubicBezTo>
                  <a:pt x="4999157" y="148608"/>
                  <a:pt x="5016763" y="151023"/>
                  <a:pt x="5035069" y="151023"/>
                </a:cubicBezTo>
                <a:cubicBezTo>
                  <a:pt x="5059477" y="151023"/>
                  <a:pt x="5082868" y="146955"/>
                  <a:pt x="5105242" y="138819"/>
                </a:cubicBezTo>
                <a:cubicBezTo>
                  <a:pt x="5128759" y="130302"/>
                  <a:pt x="5140519" y="120831"/>
                  <a:pt x="5140519" y="110407"/>
                </a:cubicBezTo>
                <a:cubicBezTo>
                  <a:pt x="5140519" y="100873"/>
                  <a:pt x="5132828" y="93309"/>
                  <a:pt x="5117446" y="87715"/>
                </a:cubicBezTo>
                <a:cubicBezTo>
                  <a:pt x="5102572" y="82249"/>
                  <a:pt x="5082931" y="79516"/>
                  <a:pt x="5058524" y="79516"/>
                </a:cubicBezTo>
                <a:close/>
                <a:moveTo>
                  <a:pt x="2277196" y="70935"/>
                </a:moveTo>
                <a:cubicBezTo>
                  <a:pt x="2259399" y="70935"/>
                  <a:pt x="2240966" y="74685"/>
                  <a:pt x="2221897" y="82185"/>
                </a:cubicBezTo>
                <a:cubicBezTo>
                  <a:pt x="2202320" y="89940"/>
                  <a:pt x="2192532" y="97822"/>
                  <a:pt x="2192532" y="105831"/>
                </a:cubicBezTo>
                <a:cubicBezTo>
                  <a:pt x="2192532" y="111678"/>
                  <a:pt x="2199015" y="117017"/>
                  <a:pt x="2211981" y="121848"/>
                </a:cubicBezTo>
                <a:cubicBezTo>
                  <a:pt x="2224567" y="126425"/>
                  <a:pt x="2237851" y="128713"/>
                  <a:pt x="2251835" y="128713"/>
                </a:cubicBezTo>
                <a:cubicBezTo>
                  <a:pt x="2267471" y="128713"/>
                  <a:pt x="2284506" y="125153"/>
                  <a:pt x="2302939" y="118034"/>
                </a:cubicBezTo>
                <a:cubicBezTo>
                  <a:pt x="2323533" y="110026"/>
                  <a:pt x="2333830" y="101381"/>
                  <a:pt x="2333830" y="92101"/>
                </a:cubicBezTo>
                <a:cubicBezTo>
                  <a:pt x="2333830" y="85491"/>
                  <a:pt x="2327791" y="80215"/>
                  <a:pt x="2315715" y="76274"/>
                </a:cubicBezTo>
                <a:cubicBezTo>
                  <a:pt x="2304909" y="72715"/>
                  <a:pt x="2292070" y="70935"/>
                  <a:pt x="2277196" y="70935"/>
                </a:cubicBezTo>
                <a:close/>
                <a:moveTo>
                  <a:pt x="757089" y="28072"/>
                </a:moveTo>
                <a:cubicBezTo>
                  <a:pt x="783506" y="28072"/>
                  <a:pt x="796714" y="54365"/>
                  <a:pt x="796714" y="106951"/>
                </a:cubicBezTo>
                <a:cubicBezTo>
                  <a:pt x="796714" y="125803"/>
                  <a:pt x="795040" y="146391"/>
                  <a:pt x="791691" y="168715"/>
                </a:cubicBezTo>
                <a:cubicBezTo>
                  <a:pt x="799009" y="152220"/>
                  <a:pt x="812837" y="131260"/>
                  <a:pt x="833177" y="105835"/>
                </a:cubicBezTo>
                <a:cubicBezTo>
                  <a:pt x="856246" y="77186"/>
                  <a:pt x="881546" y="62861"/>
                  <a:pt x="909080" y="62861"/>
                </a:cubicBezTo>
                <a:cubicBezTo>
                  <a:pt x="928675" y="62861"/>
                  <a:pt x="945108" y="70364"/>
                  <a:pt x="958379" y="85371"/>
                </a:cubicBezTo>
                <a:cubicBezTo>
                  <a:pt x="971773" y="100750"/>
                  <a:pt x="978471" y="120160"/>
                  <a:pt x="978471" y="143600"/>
                </a:cubicBezTo>
                <a:cubicBezTo>
                  <a:pt x="978471" y="189985"/>
                  <a:pt x="953542" y="234572"/>
                  <a:pt x="903685" y="277360"/>
                </a:cubicBezTo>
                <a:lnTo>
                  <a:pt x="955216" y="287592"/>
                </a:lnTo>
                <a:cubicBezTo>
                  <a:pt x="957821" y="292552"/>
                  <a:pt x="961479" y="299932"/>
                  <a:pt x="966192" y="309730"/>
                </a:cubicBezTo>
                <a:cubicBezTo>
                  <a:pt x="952302" y="308738"/>
                  <a:pt x="932334" y="308241"/>
                  <a:pt x="906289" y="308241"/>
                </a:cubicBezTo>
                <a:cubicBezTo>
                  <a:pt x="881608" y="308241"/>
                  <a:pt x="855377" y="308614"/>
                  <a:pt x="827596" y="309358"/>
                </a:cubicBezTo>
                <a:cubicBezTo>
                  <a:pt x="837394" y="294723"/>
                  <a:pt x="848122" y="271158"/>
                  <a:pt x="859780" y="238664"/>
                </a:cubicBezTo>
                <a:cubicBezTo>
                  <a:pt x="872555" y="202946"/>
                  <a:pt x="878942" y="175536"/>
                  <a:pt x="878942" y="156437"/>
                </a:cubicBezTo>
                <a:cubicBezTo>
                  <a:pt x="878942" y="141554"/>
                  <a:pt x="874601" y="134113"/>
                  <a:pt x="865919" y="134113"/>
                </a:cubicBezTo>
                <a:cubicBezTo>
                  <a:pt x="851533" y="134113"/>
                  <a:pt x="835472" y="148871"/>
                  <a:pt x="817736" y="178389"/>
                </a:cubicBezTo>
                <a:cubicBezTo>
                  <a:pt x="802481" y="203566"/>
                  <a:pt x="790637" y="230789"/>
                  <a:pt x="782204" y="260058"/>
                </a:cubicBezTo>
                <a:cubicBezTo>
                  <a:pt x="782204" y="292428"/>
                  <a:pt x="783816" y="312892"/>
                  <a:pt x="787041" y="321450"/>
                </a:cubicBezTo>
                <a:cubicBezTo>
                  <a:pt x="791877" y="323558"/>
                  <a:pt x="801055" y="327403"/>
                  <a:pt x="814574" y="332984"/>
                </a:cubicBezTo>
                <a:cubicBezTo>
                  <a:pt x="813209" y="336457"/>
                  <a:pt x="810915" y="342658"/>
                  <a:pt x="807690" y="351588"/>
                </a:cubicBezTo>
                <a:cubicBezTo>
                  <a:pt x="765274" y="342658"/>
                  <a:pt x="728067" y="333666"/>
                  <a:pt x="696069" y="324613"/>
                </a:cubicBezTo>
                <a:cubicBezTo>
                  <a:pt x="709836" y="293855"/>
                  <a:pt x="716719" y="255345"/>
                  <a:pt x="716719" y="209085"/>
                </a:cubicBezTo>
                <a:cubicBezTo>
                  <a:pt x="716719" y="159351"/>
                  <a:pt x="708286" y="134485"/>
                  <a:pt x="691418" y="134485"/>
                </a:cubicBezTo>
                <a:cubicBezTo>
                  <a:pt x="680256" y="134485"/>
                  <a:pt x="669528" y="144344"/>
                  <a:pt x="659234" y="164064"/>
                </a:cubicBezTo>
                <a:cubicBezTo>
                  <a:pt x="649313" y="183164"/>
                  <a:pt x="642429" y="206170"/>
                  <a:pt x="638584" y="233083"/>
                </a:cubicBezTo>
                <a:cubicBezTo>
                  <a:pt x="638832" y="248710"/>
                  <a:pt x="644662" y="279344"/>
                  <a:pt x="656072" y="324985"/>
                </a:cubicBezTo>
                <a:cubicBezTo>
                  <a:pt x="631639" y="314319"/>
                  <a:pt x="605966" y="308986"/>
                  <a:pt x="579053" y="308986"/>
                </a:cubicBezTo>
                <a:cubicBezTo>
                  <a:pt x="555365" y="308986"/>
                  <a:pt x="538994" y="313264"/>
                  <a:pt x="529940" y="321822"/>
                </a:cubicBezTo>
                <a:lnTo>
                  <a:pt x="528080" y="277360"/>
                </a:lnTo>
                <a:cubicBezTo>
                  <a:pt x="532668" y="274755"/>
                  <a:pt x="538374" y="273453"/>
                  <a:pt x="545195" y="273453"/>
                </a:cubicBezTo>
                <a:cubicBezTo>
                  <a:pt x="552760" y="273453"/>
                  <a:pt x="561380" y="275375"/>
                  <a:pt x="571054" y="279220"/>
                </a:cubicBezTo>
                <a:cubicBezTo>
                  <a:pt x="563116" y="255159"/>
                  <a:pt x="556667" y="225456"/>
                  <a:pt x="551706" y="190109"/>
                </a:cubicBezTo>
                <a:cubicBezTo>
                  <a:pt x="546869" y="156375"/>
                  <a:pt x="544451" y="125493"/>
                  <a:pt x="544451" y="97464"/>
                </a:cubicBezTo>
                <a:lnTo>
                  <a:pt x="544451" y="89464"/>
                </a:lnTo>
                <a:cubicBezTo>
                  <a:pt x="544451" y="79046"/>
                  <a:pt x="540296" y="72907"/>
                  <a:pt x="531986" y="71047"/>
                </a:cubicBezTo>
                <a:cubicBezTo>
                  <a:pt x="523677" y="70426"/>
                  <a:pt x="515367" y="69806"/>
                  <a:pt x="507058" y="69186"/>
                </a:cubicBezTo>
                <a:cubicBezTo>
                  <a:pt x="502469" y="68442"/>
                  <a:pt x="500174" y="59078"/>
                  <a:pt x="500174" y="41095"/>
                </a:cubicBezTo>
                <a:cubicBezTo>
                  <a:pt x="500174" y="40103"/>
                  <a:pt x="501477" y="39607"/>
                  <a:pt x="504081" y="39607"/>
                </a:cubicBezTo>
                <a:cubicBezTo>
                  <a:pt x="518220" y="39607"/>
                  <a:pt x="566341" y="36568"/>
                  <a:pt x="648444" y="30491"/>
                </a:cubicBezTo>
                <a:cubicBezTo>
                  <a:pt x="636042" y="65838"/>
                  <a:pt x="629841" y="103293"/>
                  <a:pt x="629841" y="142856"/>
                </a:cubicBezTo>
                <a:cubicBezTo>
                  <a:pt x="629841" y="150670"/>
                  <a:pt x="630213" y="157243"/>
                  <a:pt x="630957" y="162576"/>
                </a:cubicBezTo>
                <a:cubicBezTo>
                  <a:pt x="648072" y="101432"/>
                  <a:pt x="680566" y="59264"/>
                  <a:pt x="728439" y="36072"/>
                </a:cubicBezTo>
                <a:cubicBezTo>
                  <a:pt x="739478" y="30739"/>
                  <a:pt x="749027" y="28072"/>
                  <a:pt x="757089" y="28072"/>
                </a:cubicBezTo>
                <a:close/>
                <a:moveTo>
                  <a:pt x="7399358" y="24980"/>
                </a:moveTo>
                <a:cubicBezTo>
                  <a:pt x="7493556" y="24980"/>
                  <a:pt x="7540656" y="57269"/>
                  <a:pt x="7540656" y="121848"/>
                </a:cubicBezTo>
                <a:cubicBezTo>
                  <a:pt x="7540656" y="145620"/>
                  <a:pt x="7534554" y="173588"/>
                  <a:pt x="7522350" y="205750"/>
                </a:cubicBezTo>
                <a:cubicBezTo>
                  <a:pt x="7508239" y="242743"/>
                  <a:pt x="7490569" y="272871"/>
                  <a:pt x="7469339" y="296135"/>
                </a:cubicBezTo>
                <a:cubicBezTo>
                  <a:pt x="7440355" y="327789"/>
                  <a:pt x="7407112" y="343616"/>
                  <a:pt x="7369611" y="343616"/>
                </a:cubicBezTo>
                <a:cubicBezTo>
                  <a:pt x="7335160" y="343616"/>
                  <a:pt x="7304904" y="328552"/>
                  <a:pt x="7278844" y="298423"/>
                </a:cubicBezTo>
                <a:cubicBezTo>
                  <a:pt x="7251893" y="267151"/>
                  <a:pt x="7238419" y="229459"/>
                  <a:pt x="7238419" y="185347"/>
                </a:cubicBezTo>
                <a:cubicBezTo>
                  <a:pt x="7238419" y="143269"/>
                  <a:pt x="7252339" y="106784"/>
                  <a:pt x="7280179" y="75893"/>
                </a:cubicBezTo>
                <a:cubicBezTo>
                  <a:pt x="7310815" y="41951"/>
                  <a:pt x="7350542" y="24980"/>
                  <a:pt x="7399358" y="24980"/>
                </a:cubicBezTo>
                <a:close/>
                <a:moveTo>
                  <a:pt x="494928" y="19701"/>
                </a:moveTo>
                <a:cubicBezTo>
                  <a:pt x="495672" y="18957"/>
                  <a:pt x="496044" y="22119"/>
                  <a:pt x="496044" y="29189"/>
                </a:cubicBezTo>
                <a:cubicBezTo>
                  <a:pt x="496044" y="35638"/>
                  <a:pt x="494928" y="39359"/>
                  <a:pt x="492696" y="40351"/>
                </a:cubicBezTo>
                <a:cubicBezTo>
                  <a:pt x="476201" y="47048"/>
                  <a:pt x="465225" y="61063"/>
                  <a:pt x="459768" y="82395"/>
                </a:cubicBezTo>
                <a:cubicBezTo>
                  <a:pt x="456791" y="94549"/>
                  <a:pt x="453876" y="122826"/>
                  <a:pt x="451024" y="167227"/>
                </a:cubicBezTo>
                <a:cubicBezTo>
                  <a:pt x="450528" y="175288"/>
                  <a:pt x="450280" y="182358"/>
                  <a:pt x="450280" y="188435"/>
                </a:cubicBezTo>
                <a:cubicBezTo>
                  <a:pt x="450280" y="231347"/>
                  <a:pt x="455241" y="258260"/>
                  <a:pt x="465163" y="269174"/>
                </a:cubicBezTo>
                <a:cubicBezTo>
                  <a:pt x="468015" y="272275"/>
                  <a:pt x="471984" y="273825"/>
                  <a:pt x="477069" y="273825"/>
                </a:cubicBezTo>
                <a:cubicBezTo>
                  <a:pt x="480665" y="273825"/>
                  <a:pt x="485409" y="272864"/>
                  <a:pt x="491300" y="270941"/>
                </a:cubicBezTo>
                <a:cubicBezTo>
                  <a:pt x="497192" y="269019"/>
                  <a:pt x="500571" y="268058"/>
                  <a:pt x="501439" y="268058"/>
                </a:cubicBezTo>
                <a:cubicBezTo>
                  <a:pt x="502556" y="268058"/>
                  <a:pt x="503300" y="269856"/>
                  <a:pt x="503672" y="273453"/>
                </a:cubicBezTo>
                <a:cubicBezTo>
                  <a:pt x="505160" y="290196"/>
                  <a:pt x="505904" y="304149"/>
                  <a:pt x="505904" y="315311"/>
                </a:cubicBezTo>
                <a:cubicBezTo>
                  <a:pt x="505904" y="316923"/>
                  <a:pt x="505036" y="317729"/>
                  <a:pt x="503300" y="317729"/>
                </a:cubicBezTo>
                <a:cubicBezTo>
                  <a:pt x="501935" y="317729"/>
                  <a:pt x="490866" y="316706"/>
                  <a:pt x="470092" y="314660"/>
                </a:cubicBezTo>
                <a:cubicBezTo>
                  <a:pt x="449319" y="312613"/>
                  <a:pt x="432048" y="311590"/>
                  <a:pt x="418282" y="311590"/>
                </a:cubicBezTo>
                <a:cubicBezTo>
                  <a:pt x="395957" y="311590"/>
                  <a:pt x="356704" y="316179"/>
                  <a:pt x="300521" y="325357"/>
                </a:cubicBezTo>
                <a:cubicBezTo>
                  <a:pt x="300521" y="320768"/>
                  <a:pt x="302320" y="309544"/>
                  <a:pt x="305916" y="291684"/>
                </a:cubicBezTo>
                <a:cubicBezTo>
                  <a:pt x="306040" y="291436"/>
                  <a:pt x="311373" y="290320"/>
                  <a:pt x="321915" y="288336"/>
                </a:cubicBezTo>
                <a:cubicBezTo>
                  <a:pt x="333326" y="286227"/>
                  <a:pt x="341201" y="282817"/>
                  <a:pt x="345542" y="278104"/>
                </a:cubicBezTo>
                <a:cubicBezTo>
                  <a:pt x="348766" y="274631"/>
                  <a:pt x="352859" y="255593"/>
                  <a:pt x="357820" y="220991"/>
                </a:cubicBezTo>
                <a:cubicBezTo>
                  <a:pt x="363401" y="183412"/>
                  <a:pt x="366192" y="150484"/>
                  <a:pt x="366192" y="122206"/>
                </a:cubicBezTo>
                <a:cubicBezTo>
                  <a:pt x="366192" y="97402"/>
                  <a:pt x="363649" y="80286"/>
                  <a:pt x="358564" y="70861"/>
                </a:cubicBezTo>
                <a:cubicBezTo>
                  <a:pt x="357448" y="68256"/>
                  <a:pt x="354906" y="66954"/>
                  <a:pt x="350937" y="66954"/>
                </a:cubicBezTo>
                <a:cubicBezTo>
                  <a:pt x="348084" y="66954"/>
                  <a:pt x="344302" y="67729"/>
                  <a:pt x="339589" y="69279"/>
                </a:cubicBezTo>
                <a:cubicBezTo>
                  <a:pt x="334876" y="70830"/>
                  <a:pt x="332147" y="71605"/>
                  <a:pt x="331403" y="71605"/>
                </a:cubicBezTo>
                <a:cubicBezTo>
                  <a:pt x="329295" y="71605"/>
                  <a:pt x="325667" y="67822"/>
                  <a:pt x="320520" y="60257"/>
                </a:cubicBezTo>
                <a:cubicBezTo>
                  <a:pt x="315373" y="52691"/>
                  <a:pt x="312800" y="47048"/>
                  <a:pt x="312800" y="43327"/>
                </a:cubicBezTo>
                <a:cubicBezTo>
                  <a:pt x="312800" y="41591"/>
                  <a:pt x="315094" y="40723"/>
                  <a:pt x="319683" y="40723"/>
                </a:cubicBezTo>
                <a:cubicBezTo>
                  <a:pt x="336302" y="40723"/>
                  <a:pt x="363277" y="38676"/>
                  <a:pt x="400608" y="34584"/>
                </a:cubicBezTo>
                <a:cubicBezTo>
                  <a:pt x="443396" y="29995"/>
                  <a:pt x="474836" y="25034"/>
                  <a:pt x="494928" y="19701"/>
                </a:cubicBezTo>
                <a:close/>
                <a:moveTo>
                  <a:pt x="159246" y="18213"/>
                </a:moveTo>
                <a:cubicBezTo>
                  <a:pt x="199554" y="18213"/>
                  <a:pt x="230994" y="24538"/>
                  <a:pt x="253566" y="37188"/>
                </a:cubicBezTo>
                <a:cubicBezTo>
                  <a:pt x="274030" y="48722"/>
                  <a:pt x="284262" y="63357"/>
                  <a:pt x="284262" y="81092"/>
                </a:cubicBezTo>
                <a:cubicBezTo>
                  <a:pt x="284262" y="107509"/>
                  <a:pt x="263178" y="120718"/>
                  <a:pt x="221010" y="120718"/>
                </a:cubicBezTo>
                <a:cubicBezTo>
                  <a:pt x="200422" y="120718"/>
                  <a:pt x="182935" y="117307"/>
                  <a:pt x="168548" y="110486"/>
                </a:cubicBezTo>
                <a:cubicBezTo>
                  <a:pt x="155029" y="104161"/>
                  <a:pt x="148270" y="96905"/>
                  <a:pt x="148270" y="88720"/>
                </a:cubicBezTo>
                <a:cubicBezTo>
                  <a:pt x="148270" y="76938"/>
                  <a:pt x="157262" y="67636"/>
                  <a:pt x="175245" y="60815"/>
                </a:cubicBezTo>
                <a:cubicBezTo>
                  <a:pt x="182066" y="58582"/>
                  <a:pt x="188950" y="56350"/>
                  <a:pt x="195895" y="54117"/>
                </a:cubicBezTo>
                <a:cubicBezTo>
                  <a:pt x="202220" y="51761"/>
                  <a:pt x="205383" y="49343"/>
                  <a:pt x="205383" y="46862"/>
                </a:cubicBezTo>
                <a:cubicBezTo>
                  <a:pt x="205383" y="43513"/>
                  <a:pt x="201011" y="40568"/>
                  <a:pt x="192267" y="38025"/>
                </a:cubicBezTo>
                <a:cubicBezTo>
                  <a:pt x="183524" y="35483"/>
                  <a:pt x="173633" y="34212"/>
                  <a:pt x="162595" y="34212"/>
                </a:cubicBezTo>
                <a:cubicBezTo>
                  <a:pt x="148952" y="34212"/>
                  <a:pt x="137790" y="36382"/>
                  <a:pt x="129109" y="40723"/>
                </a:cubicBezTo>
                <a:cubicBezTo>
                  <a:pt x="118691" y="45932"/>
                  <a:pt x="113482" y="53683"/>
                  <a:pt x="113482" y="63977"/>
                </a:cubicBezTo>
                <a:cubicBezTo>
                  <a:pt x="113482" y="68814"/>
                  <a:pt x="114660" y="74147"/>
                  <a:pt x="117016" y="79976"/>
                </a:cubicBezTo>
                <a:cubicBezTo>
                  <a:pt x="120365" y="91138"/>
                  <a:pt x="123714" y="102301"/>
                  <a:pt x="127062" y="113463"/>
                </a:cubicBezTo>
                <a:cubicBezTo>
                  <a:pt x="130907" y="125369"/>
                  <a:pt x="136612" y="133926"/>
                  <a:pt x="144177" y="139135"/>
                </a:cubicBezTo>
                <a:cubicBezTo>
                  <a:pt x="154099" y="145957"/>
                  <a:pt x="169540" y="149367"/>
                  <a:pt x="190500" y="149367"/>
                </a:cubicBezTo>
                <a:cubicBezTo>
                  <a:pt x="192360" y="149367"/>
                  <a:pt x="198252" y="149150"/>
                  <a:pt x="208174" y="148716"/>
                </a:cubicBezTo>
                <a:cubicBezTo>
                  <a:pt x="218095" y="148282"/>
                  <a:pt x="225537" y="148065"/>
                  <a:pt x="230498" y="148065"/>
                </a:cubicBezTo>
                <a:cubicBezTo>
                  <a:pt x="254310" y="148065"/>
                  <a:pt x="271922" y="151476"/>
                  <a:pt x="283332" y="158297"/>
                </a:cubicBezTo>
                <a:cubicBezTo>
                  <a:pt x="297842" y="167103"/>
                  <a:pt x="305098" y="182668"/>
                  <a:pt x="305098" y="204992"/>
                </a:cubicBezTo>
                <a:cubicBezTo>
                  <a:pt x="305098" y="216650"/>
                  <a:pt x="302803" y="231347"/>
                  <a:pt x="298214" y="249082"/>
                </a:cubicBezTo>
                <a:cubicBezTo>
                  <a:pt x="292137" y="272771"/>
                  <a:pt x="275394" y="291498"/>
                  <a:pt x="247985" y="305265"/>
                </a:cubicBezTo>
                <a:cubicBezTo>
                  <a:pt x="219460" y="319652"/>
                  <a:pt x="182625" y="326845"/>
                  <a:pt x="137480" y="326845"/>
                </a:cubicBezTo>
                <a:cubicBezTo>
                  <a:pt x="93204" y="326845"/>
                  <a:pt x="58167" y="318225"/>
                  <a:pt x="32370" y="300986"/>
                </a:cubicBezTo>
                <a:cubicBezTo>
                  <a:pt x="10790" y="286723"/>
                  <a:pt x="0" y="270414"/>
                  <a:pt x="0" y="252059"/>
                </a:cubicBezTo>
                <a:cubicBezTo>
                  <a:pt x="0" y="240277"/>
                  <a:pt x="4527" y="230169"/>
                  <a:pt x="13581" y="221735"/>
                </a:cubicBezTo>
                <a:cubicBezTo>
                  <a:pt x="23875" y="212061"/>
                  <a:pt x="38758" y="205922"/>
                  <a:pt x="58229" y="203318"/>
                </a:cubicBezTo>
                <a:cubicBezTo>
                  <a:pt x="67903" y="202077"/>
                  <a:pt x="77825" y="201457"/>
                  <a:pt x="87995" y="201457"/>
                </a:cubicBezTo>
                <a:cubicBezTo>
                  <a:pt x="108955" y="201457"/>
                  <a:pt x="125512" y="204496"/>
                  <a:pt x="137666" y="210573"/>
                </a:cubicBezTo>
                <a:cubicBezTo>
                  <a:pt x="149448" y="216402"/>
                  <a:pt x="155339" y="224154"/>
                  <a:pt x="155339" y="233827"/>
                </a:cubicBezTo>
                <a:cubicBezTo>
                  <a:pt x="155339" y="248462"/>
                  <a:pt x="147526" y="260802"/>
                  <a:pt x="131899" y="270848"/>
                </a:cubicBezTo>
                <a:cubicBezTo>
                  <a:pt x="124458" y="275685"/>
                  <a:pt x="111745" y="281266"/>
                  <a:pt x="93762" y="287592"/>
                </a:cubicBezTo>
                <a:cubicBezTo>
                  <a:pt x="86817" y="289948"/>
                  <a:pt x="83344" y="292118"/>
                  <a:pt x="83344" y="294103"/>
                </a:cubicBezTo>
                <a:cubicBezTo>
                  <a:pt x="83344" y="300180"/>
                  <a:pt x="96180" y="303218"/>
                  <a:pt x="121853" y="303218"/>
                </a:cubicBezTo>
                <a:cubicBezTo>
                  <a:pt x="142069" y="303218"/>
                  <a:pt x="159184" y="300304"/>
                  <a:pt x="173199" y="294475"/>
                </a:cubicBezTo>
                <a:cubicBezTo>
                  <a:pt x="190562" y="287281"/>
                  <a:pt x="199244" y="276864"/>
                  <a:pt x="199244" y="263221"/>
                </a:cubicBezTo>
                <a:cubicBezTo>
                  <a:pt x="199244" y="261237"/>
                  <a:pt x="198996" y="258942"/>
                  <a:pt x="198500" y="256338"/>
                </a:cubicBezTo>
                <a:cubicBezTo>
                  <a:pt x="191430" y="220123"/>
                  <a:pt x="186159" y="198481"/>
                  <a:pt x="182687" y="191411"/>
                </a:cubicBezTo>
                <a:cubicBezTo>
                  <a:pt x="175245" y="176777"/>
                  <a:pt x="161107" y="169459"/>
                  <a:pt x="140271" y="169459"/>
                </a:cubicBezTo>
                <a:cubicBezTo>
                  <a:pt x="134814" y="169459"/>
                  <a:pt x="125481" y="170172"/>
                  <a:pt x="112272" y="171599"/>
                </a:cubicBezTo>
                <a:cubicBezTo>
                  <a:pt x="99064" y="173025"/>
                  <a:pt x="89545" y="173738"/>
                  <a:pt x="83716" y="173738"/>
                </a:cubicBezTo>
                <a:cubicBezTo>
                  <a:pt x="43656" y="173738"/>
                  <a:pt x="23627" y="157553"/>
                  <a:pt x="23627" y="125183"/>
                </a:cubicBezTo>
                <a:cubicBezTo>
                  <a:pt x="23627" y="114889"/>
                  <a:pt x="25673" y="102363"/>
                  <a:pt x="29766" y="87604"/>
                </a:cubicBezTo>
                <a:cubicBezTo>
                  <a:pt x="35223" y="67512"/>
                  <a:pt x="47439" y="51513"/>
                  <a:pt x="66415" y="39607"/>
                </a:cubicBezTo>
                <a:cubicBezTo>
                  <a:pt x="89111" y="25344"/>
                  <a:pt x="120055" y="18213"/>
                  <a:pt x="159246" y="18213"/>
                </a:cubicBezTo>
                <a:close/>
                <a:moveTo>
                  <a:pt x="6669570" y="15255"/>
                </a:moveTo>
                <a:cubicBezTo>
                  <a:pt x="6770252" y="23772"/>
                  <a:pt x="6875066" y="28031"/>
                  <a:pt x="6984011" y="28031"/>
                </a:cubicBezTo>
                <a:cubicBezTo>
                  <a:pt x="6986172" y="28031"/>
                  <a:pt x="6986934" y="29365"/>
                  <a:pt x="6986299" y="32035"/>
                </a:cubicBezTo>
                <a:cubicBezTo>
                  <a:pt x="6972951" y="84537"/>
                  <a:pt x="6964752" y="126552"/>
                  <a:pt x="6961701" y="158079"/>
                </a:cubicBezTo>
                <a:cubicBezTo>
                  <a:pt x="6952548" y="156680"/>
                  <a:pt x="6940725" y="154328"/>
                  <a:pt x="6926233" y="151023"/>
                </a:cubicBezTo>
                <a:cubicBezTo>
                  <a:pt x="6919368" y="148735"/>
                  <a:pt x="6915936" y="145239"/>
                  <a:pt x="6915936" y="140535"/>
                </a:cubicBezTo>
                <a:cubicBezTo>
                  <a:pt x="6915936" y="137993"/>
                  <a:pt x="6916921" y="132304"/>
                  <a:pt x="6918892" y="123469"/>
                </a:cubicBezTo>
                <a:cubicBezTo>
                  <a:pt x="6920862" y="114634"/>
                  <a:pt x="6921847" y="108055"/>
                  <a:pt x="6921847" y="103733"/>
                </a:cubicBezTo>
                <a:cubicBezTo>
                  <a:pt x="6921847" y="97504"/>
                  <a:pt x="6919877" y="93118"/>
                  <a:pt x="6915936" y="90576"/>
                </a:cubicBezTo>
                <a:cubicBezTo>
                  <a:pt x="6893181" y="75575"/>
                  <a:pt x="6875129" y="67121"/>
                  <a:pt x="6861781" y="65214"/>
                </a:cubicBezTo>
                <a:cubicBezTo>
                  <a:pt x="6838771" y="108564"/>
                  <a:pt x="6827267" y="156553"/>
                  <a:pt x="6827267" y="209182"/>
                </a:cubicBezTo>
                <a:cubicBezTo>
                  <a:pt x="6827267" y="238421"/>
                  <a:pt x="6831653" y="262447"/>
                  <a:pt x="6840424" y="281262"/>
                </a:cubicBezTo>
                <a:cubicBezTo>
                  <a:pt x="6849831" y="301729"/>
                  <a:pt x="6862798" y="311962"/>
                  <a:pt x="6879324" y="311962"/>
                </a:cubicBezTo>
                <a:cubicBezTo>
                  <a:pt x="6891655" y="311962"/>
                  <a:pt x="6905194" y="307068"/>
                  <a:pt x="6919940" y="297279"/>
                </a:cubicBezTo>
                <a:cubicBezTo>
                  <a:pt x="6933670" y="287999"/>
                  <a:pt x="6940534" y="280499"/>
                  <a:pt x="6940534" y="274778"/>
                </a:cubicBezTo>
                <a:cubicBezTo>
                  <a:pt x="6940534" y="272490"/>
                  <a:pt x="6939772" y="271346"/>
                  <a:pt x="6938246" y="271346"/>
                </a:cubicBezTo>
                <a:cubicBezTo>
                  <a:pt x="6919050" y="268422"/>
                  <a:pt x="6902588" y="262130"/>
                  <a:pt x="6888858" y="252468"/>
                </a:cubicBezTo>
                <a:cubicBezTo>
                  <a:pt x="6872587" y="241154"/>
                  <a:pt x="6864451" y="227425"/>
                  <a:pt x="6864451" y="211280"/>
                </a:cubicBezTo>
                <a:cubicBezTo>
                  <a:pt x="6864451" y="202635"/>
                  <a:pt x="6870203" y="195517"/>
                  <a:pt x="6881708" y="189923"/>
                </a:cubicBezTo>
                <a:cubicBezTo>
                  <a:pt x="6893212" y="184330"/>
                  <a:pt x="6908817" y="181533"/>
                  <a:pt x="6928521" y="181533"/>
                </a:cubicBezTo>
                <a:cubicBezTo>
                  <a:pt x="6937293" y="181533"/>
                  <a:pt x="6947590" y="182296"/>
                  <a:pt x="6959412" y="183821"/>
                </a:cubicBezTo>
                <a:cubicBezTo>
                  <a:pt x="6999456" y="189160"/>
                  <a:pt x="7019478" y="202191"/>
                  <a:pt x="7019478" y="222912"/>
                </a:cubicBezTo>
                <a:cubicBezTo>
                  <a:pt x="7019478" y="229522"/>
                  <a:pt x="7017381" y="238357"/>
                  <a:pt x="7013186" y="249417"/>
                </a:cubicBezTo>
                <a:cubicBezTo>
                  <a:pt x="7002380" y="278401"/>
                  <a:pt x="6981659" y="300712"/>
                  <a:pt x="6951022" y="316348"/>
                </a:cubicBezTo>
                <a:cubicBezTo>
                  <a:pt x="6924199" y="330077"/>
                  <a:pt x="6894007" y="336942"/>
                  <a:pt x="6860446" y="336942"/>
                </a:cubicBezTo>
                <a:cubicBezTo>
                  <a:pt x="6815063" y="336942"/>
                  <a:pt x="6780803" y="324865"/>
                  <a:pt x="6757666" y="300712"/>
                </a:cubicBezTo>
                <a:cubicBezTo>
                  <a:pt x="6736691" y="278846"/>
                  <a:pt x="6726203" y="248909"/>
                  <a:pt x="6726203" y="210899"/>
                </a:cubicBezTo>
                <a:cubicBezTo>
                  <a:pt x="6726203" y="180516"/>
                  <a:pt x="6733386" y="148544"/>
                  <a:pt x="6747751" y="114983"/>
                </a:cubicBezTo>
                <a:cubicBezTo>
                  <a:pt x="6757794" y="91847"/>
                  <a:pt x="6768027" y="73668"/>
                  <a:pt x="6778451" y="60447"/>
                </a:cubicBezTo>
                <a:cubicBezTo>
                  <a:pt x="6742094" y="64515"/>
                  <a:pt x="6709550" y="77927"/>
                  <a:pt x="6680820" y="100682"/>
                </a:cubicBezTo>
                <a:cubicBezTo>
                  <a:pt x="6679295" y="102335"/>
                  <a:pt x="6678278" y="102207"/>
                  <a:pt x="6677769" y="100301"/>
                </a:cubicBezTo>
                <a:cubicBezTo>
                  <a:pt x="6675099" y="83266"/>
                  <a:pt x="6671604" y="55553"/>
                  <a:pt x="6667281" y="17162"/>
                </a:cubicBezTo>
                <a:cubicBezTo>
                  <a:pt x="6667409" y="16399"/>
                  <a:pt x="6668171" y="15763"/>
                  <a:pt x="6669570" y="15255"/>
                </a:cubicBezTo>
                <a:close/>
                <a:moveTo>
                  <a:pt x="1618878" y="13562"/>
                </a:moveTo>
                <a:cubicBezTo>
                  <a:pt x="1629793" y="17282"/>
                  <a:pt x="1655652" y="21251"/>
                  <a:pt x="1696455" y="25468"/>
                </a:cubicBezTo>
                <a:cubicBezTo>
                  <a:pt x="1737879" y="29809"/>
                  <a:pt x="1772109" y="31979"/>
                  <a:pt x="1799146" y="31979"/>
                </a:cubicBezTo>
                <a:cubicBezTo>
                  <a:pt x="1829904" y="31979"/>
                  <a:pt x="1867235" y="31049"/>
                  <a:pt x="1911139" y="29189"/>
                </a:cubicBezTo>
                <a:cubicBezTo>
                  <a:pt x="1904318" y="41963"/>
                  <a:pt x="1898489" y="55792"/>
                  <a:pt x="1893652" y="70675"/>
                </a:cubicBezTo>
                <a:cubicBezTo>
                  <a:pt x="1890179" y="83201"/>
                  <a:pt x="1886707" y="95665"/>
                  <a:pt x="1883234" y="108068"/>
                </a:cubicBezTo>
                <a:cubicBezTo>
                  <a:pt x="1881498" y="108192"/>
                  <a:pt x="1877343" y="108564"/>
                  <a:pt x="1870770" y="109184"/>
                </a:cubicBezTo>
                <a:cubicBezTo>
                  <a:pt x="1865561" y="109804"/>
                  <a:pt x="1861468" y="110114"/>
                  <a:pt x="1858491" y="110114"/>
                </a:cubicBezTo>
                <a:cubicBezTo>
                  <a:pt x="1856011" y="110114"/>
                  <a:pt x="1854647" y="109308"/>
                  <a:pt x="1854399" y="107696"/>
                </a:cubicBezTo>
                <a:cubicBezTo>
                  <a:pt x="1853407" y="90084"/>
                  <a:pt x="1850554" y="77682"/>
                  <a:pt x="1845841" y="70488"/>
                </a:cubicBezTo>
                <a:cubicBezTo>
                  <a:pt x="1838896" y="59574"/>
                  <a:pt x="1819486" y="54117"/>
                  <a:pt x="1787612" y="54117"/>
                </a:cubicBezTo>
                <a:cubicBezTo>
                  <a:pt x="1785132" y="54117"/>
                  <a:pt x="1772667" y="54613"/>
                  <a:pt x="1750219" y="55606"/>
                </a:cubicBezTo>
                <a:cubicBezTo>
                  <a:pt x="1742902" y="72721"/>
                  <a:pt x="1739243" y="93557"/>
                  <a:pt x="1739243" y="118113"/>
                </a:cubicBezTo>
                <a:cubicBezTo>
                  <a:pt x="1739243" y="122578"/>
                  <a:pt x="1739429" y="128717"/>
                  <a:pt x="1739801" y="136531"/>
                </a:cubicBezTo>
                <a:cubicBezTo>
                  <a:pt x="1740173" y="144344"/>
                  <a:pt x="1740359" y="149863"/>
                  <a:pt x="1740359" y="153088"/>
                </a:cubicBezTo>
                <a:cubicBezTo>
                  <a:pt x="1750157" y="152344"/>
                  <a:pt x="1758590" y="151600"/>
                  <a:pt x="1765660" y="150856"/>
                </a:cubicBezTo>
                <a:cubicBezTo>
                  <a:pt x="1782776" y="148871"/>
                  <a:pt x="1791643" y="146949"/>
                  <a:pt x="1792263" y="145089"/>
                </a:cubicBezTo>
                <a:cubicBezTo>
                  <a:pt x="1793255" y="141864"/>
                  <a:pt x="1793751" y="138577"/>
                  <a:pt x="1793751" y="135229"/>
                </a:cubicBezTo>
                <a:cubicBezTo>
                  <a:pt x="1793751" y="129648"/>
                  <a:pt x="1791767" y="124501"/>
                  <a:pt x="1787798" y="119788"/>
                </a:cubicBezTo>
                <a:cubicBezTo>
                  <a:pt x="1784449" y="116439"/>
                  <a:pt x="1781101" y="113091"/>
                  <a:pt x="1777752" y="109742"/>
                </a:cubicBezTo>
                <a:cubicBezTo>
                  <a:pt x="1783457" y="106641"/>
                  <a:pt x="1788852" y="103975"/>
                  <a:pt x="1793937" y="101742"/>
                </a:cubicBezTo>
                <a:cubicBezTo>
                  <a:pt x="1806216" y="96533"/>
                  <a:pt x="1816200" y="93805"/>
                  <a:pt x="1823889" y="93557"/>
                </a:cubicBezTo>
                <a:cubicBezTo>
                  <a:pt x="1826369" y="98642"/>
                  <a:pt x="1827610" y="105649"/>
                  <a:pt x="1827610" y="114579"/>
                </a:cubicBezTo>
                <a:cubicBezTo>
                  <a:pt x="1827610" y="117307"/>
                  <a:pt x="1827423" y="121400"/>
                  <a:pt x="1827052" y="126857"/>
                </a:cubicBezTo>
                <a:cubicBezTo>
                  <a:pt x="1826679" y="132314"/>
                  <a:pt x="1826493" y="136345"/>
                  <a:pt x="1826493" y="138949"/>
                </a:cubicBezTo>
                <a:cubicBezTo>
                  <a:pt x="1826493" y="148003"/>
                  <a:pt x="1829036" y="163258"/>
                  <a:pt x="1834121" y="184714"/>
                </a:cubicBezTo>
                <a:cubicBezTo>
                  <a:pt x="1834617" y="186947"/>
                  <a:pt x="1834617" y="188373"/>
                  <a:pt x="1834121" y="188993"/>
                </a:cubicBezTo>
                <a:cubicBezTo>
                  <a:pt x="1833749" y="189365"/>
                  <a:pt x="1833005" y="189489"/>
                  <a:pt x="1831888" y="189365"/>
                </a:cubicBezTo>
                <a:cubicBezTo>
                  <a:pt x="1821471" y="187877"/>
                  <a:pt x="1803611" y="186636"/>
                  <a:pt x="1778311" y="185644"/>
                </a:cubicBezTo>
                <a:cubicBezTo>
                  <a:pt x="1766652" y="185148"/>
                  <a:pt x="1755056" y="184714"/>
                  <a:pt x="1743522" y="184342"/>
                </a:cubicBezTo>
                <a:cubicBezTo>
                  <a:pt x="1745878" y="227254"/>
                  <a:pt x="1755118" y="256710"/>
                  <a:pt x="1771241" y="272709"/>
                </a:cubicBezTo>
                <a:cubicBezTo>
                  <a:pt x="1785256" y="286723"/>
                  <a:pt x="1808758" y="293731"/>
                  <a:pt x="1841748" y="293731"/>
                </a:cubicBezTo>
                <a:cubicBezTo>
                  <a:pt x="1852167" y="293731"/>
                  <a:pt x="1861964" y="291684"/>
                  <a:pt x="1871142" y="287592"/>
                </a:cubicBezTo>
                <a:cubicBezTo>
                  <a:pt x="1879204" y="283995"/>
                  <a:pt x="1883234" y="280832"/>
                  <a:pt x="1883234" y="278104"/>
                </a:cubicBezTo>
                <a:cubicBezTo>
                  <a:pt x="1883234" y="276740"/>
                  <a:pt x="1881870" y="276057"/>
                  <a:pt x="1879141" y="276057"/>
                </a:cubicBezTo>
                <a:cubicBezTo>
                  <a:pt x="1876909" y="276057"/>
                  <a:pt x="1873932" y="276212"/>
                  <a:pt x="1870212" y="276522"/>
                </a:cubicBezTo>
                <a:cubicBezTo>
                  <a:pt x="1866491" y="276833"/>
                  <a:pt x="1863328" y="276988"/>
                  <a:pt x="1860724" y="276988"/>
                </a:cubicBezTo>
                <a:cubicBezTo>
                  <a:pt x="1836539" y="276988"/>
                  <a:pt x="1820664" y="267686"/>
                  <a:pt x="1813099" y="249082"/>
                </a:cubicBezTo>
                <a:cubicBezTo>
                  <a:pt x="1811859" y="245982"/>
                  <a:pt x="1811238" y="242819"/>
                  <a:pt x="1811238" y="239594"/>
                </a:cubicBezTo>
                <a:cubicBezTo>
                  <a:pt x="1811238" y="229921"/>
                  <a:pt x="1817192" y="221301"/>
                  <a:pt x="1829098" y="213736"/>
                </a:cubicBezTo>
                <a:cubicBezTo>
                  <a:pt x="1841748" y="205674"/>
                  <a:pt x="1859546" y="199907"/>
                  <a:pt x="1882490" y="196434"/>
                </a:cubicBezTo>
                <a:cubicBezTo>
                  <a:pt x="1889311" y="195442"/>
                  <a:pt x="1895264" y="194946"/>
                  <a:pt x="1900349" y="194946"/>
                </a:cubicBezTo>
                <a:cubicBezTo>
                  <a:pt x="1927882" y="194946"/>
                  <a:pt x="1941649" y="206542"/>
                  <a:pt x="1941649" y="229735"/>
                </a:cubicBezTo>
                <a:cubicBezTo>
                  <a:pt x="1941649" y="232463"/>
                  <a:pt x="1941463" y="234447"/>
                  <a:pt x="1941091" y="235688"/>
                </a:cubicBezTo>
                <a:cubicBezTo>
                  <a:pt x="1937494" y="268678"/>
                  <a:pt x="1922798" y="291932"/>
                  <a:pt x="1897001" y="305451"/>
                </a:cubicBezTo>
                <a:cubicBezTo>
                  <a:pt x="1877529" y="315621"/>
                  <a:pt x="1850120" y="320706"/>
                  <a:pt x="1814774" y="320706"/>
                </a:cubicBezTo>
                <a:cubicBezTo>
                  <a:pt x="1809316" y="320706"/>
                  <a:pt x="1786434" y="319714"/>
                  <a:pt x="1746127" y="317729"/>
                </a:cubicBezTo>
                <a:cubicBezTo>
                  <a:pt x="1739181" y="317357"/>
                  <a:pt x="1726903" y="316241"/>
                  <a:pt x="1709291" y="314381"/>
                </a:cubicBezTo>
                <a:cubicBezTo>
                  <a:pt x="1694284" y="312768"/>
                  <a:pt x="1682936" y="311962"/>
                  <a:pt x="1675247" y="311962"/>
                </a:cubicBezTo>
                <a:cubicBezTo>
                  <a:pt x="1659620" y="311962"/>
                  <a:pt x="1647527" y="315001"/>
                  <a:pt x="1638970" y="321078"/>
                </a:cubicBezTo>
                <a:lnTo>
                  <a:pt x="1640273" y="273453"/>
                </a:lnTo>
                <a:cubicBezTo>
                  <a:pt x="1644241" y="271468"/>
                  <a:pt x="1649140" y="270476"/>
                  <a:pt x="1654969" y="270476"/>
                </a:cubicBezTo>
                <a:cubicBezTo>
                  <a:pt x="1663774" y="270476"/>
                  <a:pt x="1673572" y="273019"/>
                  <a:pt x="1684363" y="278104"/>
                </a:cubicBezTo>
                <a:cubicBezTo>
                  <a:pt x="1667495" y="228990"/>
                  <a:pt x="1658628" y="156995"/>
                  <a:pt x="1657760" y="62117"/>
                </a:cubicBezTo>
                <a:cubicBezTo>
                  <a:pt x="1657635" y="53559"/>
                  <a:pt x="1654039" y="47916"/>
                  <a:pt x="1646970" y="45188"/>
                </a:cubicBezTo>
                <a:cubicBezTo>
                  <a:pt x="1639776" y="44072"/>
                  <a:pt x="1631405" y="42273"/>
                  <a:pt x="1621855" y="39793"/>
                </a:cubicBezTo>
                <a:cubicBezTo>
                  <a:pt x="1619126" y="38304"/>
                  <a:pt x="1617762" y="33033"/>
                  <a:pt x="1617762" y="23980"/>
                </a:cubicBezTo>
                <a:cubicBezTo>
                  <a:pt x="1617762" y="18399"/>
                  <a:pt x="1618134" y="14926"/>
                  <a:pt x="1618878" y="13562"/>
                </a:cubicBezTo>
                <a:close/>
                <a:moveTo>
                  <a:pt x="7214787" y="12394"/>
                </a:moveTo>
                <a:cubicBezTo>
                  <a:pt x="7215550" y="11632"/>
                  <a:pt x="7215932" y="14873"/>
                  <a:pt x="7215932" y="22119"/>
                </a:cubicBezTo>
                <a:cubicBezTo>
                  <a:pt x="7215932" y="28730"/>
                  <a:pt x="7214787" y="32544"/>
                  <a:pt x="7212499" y="33561"/>
                </a:cubicBezTo>
                <a:cubicBezTo>
                  <a:pt x="7195591" y="40425"/>
                  <a:pt x="7184341" y="54790"/>
                  <a:pt x="7178748" y="76656"/>
                </a:cubicBezTo>
                <a:cubicBezTo>
                  <a:pt x="7175697" y="89114"/>
                  <a:pt x="7172709" y="118098"/>
                  <a:pt x="7169785" y="163608"/>
                </a:cubicBezTo>
                <a:cubicBezTo>
                  <a:pt x="7169277" y="171871"/>
                  <a:pt x="7169023" y="179118"/>
                  <a:pt x="7169023" y="185347"/>
                </a:cubicBezTo>
                <a:cubicBezTo>
                  <a:pt x="7169023" y="229332"/>
                  <a:pt x="7174108" y="256917"/>
                  <a:pt x="7184278" y="268104"/>
                </a:cubicBezTo>
                <a:cubicBezTo>
                  <a:pt x="7187201" y="271282"/>
                  <a:pt x="7191270" y="272871"/>
                  <a:pt x="7196482" y="272871"/>
                </a:cubicBezTo>
                <a:cubicBezTo>
                  <a:pt x="7200168" y="272871"/>
                  <a:pt x="7205030" y="271886"/>
                  <a:pt x="7211069" y="269916"/>
                </a:cubicBezTo>
                <a:cubicBezTo>
                  <a:pt x="7217108" y="267945"/>
                  <a:pt x="7220571" y="266960"/>
                  <a:pt x="7221461" y="266960"/>
                </a:cubicBezTo>
                <a:cubicBezTo>
                  <a:pt x="7222606" y="266960"/>
                  <a:pt x="7223368" y="268804"/>
                  <a:pt x="7223750" y="272490"/>
                </a:cubicBezTo>
                <a:cubicBezTo>
                  <a:pt x="7225275" y="289652"/>
                  <a:pt x="7226038" y="303953"/>
                  <a:pt x="7226038" y="315394"/>
                </a:cubicBezTo>
                <a:cubicBezTo>
                  <a:pt x="7226038" y="317047"/>
                  <a:pt x="7225148" y="317873"/>
                  <a:pt x="7223368" y="317873"/>
                </a:cubicBezTo>
                <a:cubicBezTo>
                  <a:pt x="7221970" y="317873"/>
                  <a:pt x="7210624" y="316825"/>
                  <a:pt x="7189331" y="314727"/>
                </a:cubicBezTo>
                <a:cubicBezTo>
                  <a:pt x="7168037" y="312630"/>
                  <a:pt x="7150336" y="311581"/>
                  <a:pt x="7136225" y="311581"/>
                </a:cubicBezTo>
                <a:cubicBezTo>
                  <a:pt x="7113342" y="311581"/>
                  <a:pt x="7073108" y="316284"/>
                  <a:pt x="7015520" y="325692"/>
                </a:cubicBezTo>
                <a:cubicBezTo>
                  <a:pt x="7015520" y="320988"/>
                  <a:pt x="7017364" y="309483"/>
                  <a:pt x="7021050" y="291177"/>
                </a:cubicBezTo>
                <a:cubicBezTo>
                  <a:pt x="7021178" y="290923"/>
                  <a:pt x="7026644" y="289779"/>
                  <a:pt x="7037449" y="287745"/>
                </a:cubicBezTo>
                <a:cubicBezTo>
                  <a:pt x="7049145" y="285584"/>
                  <a:pt x="7057217" y="282088"/>
                  <a:pt x="7061667" y="277257"/>
                </a:cubicBezTo>
                <a:cubicBezTo>
                  <a:pt x="7064972" y="273698"/>
                  <a:pt x="7069167" y="254184"/>
                  <a:pt x="7074252" y="218717"/>
                </a:cubicBezTo>
                <a:cubicBezTo>
                  <a:pt x="7079972" y="180198"/>
                  <a:pt x="7082833" y="146447"/>
                  <a:pt x="7082833" y="117462"/>
                </a:cubicBezTo>
                <a:cubicBezTo>
                  <a:pt x="7082833" y="92038"/>
                  <a:pt x="7080226" y="74494"/>
                  <a:pt x="7075015" y="64833"/>
                </a:cubicBezTo>
                <a:cubicBezTo>
                  <a:pt x="7073870" y="62163"/>
                  <a:pt x="7071264" y="60829"/>
                  <a:pt x="7067196" y="60829"/>
                </a:cubicBezTo>
                <a:cubicBezTo>
                  <a:pt x="7064273" y="60829"/>
                  <a:pt x="7060395" y="61623"/>
                  <a:pt x="7055565" y="63212"/>
                </a:cubicBezTo>
                <a:cubicBezTo>
                  <a:pt x="7050734" y="64801"/>
                  <a:pt x="7047937" y="65596"/>
                  <a:pt x="7047174" y="65596"/>
                </a:cubicBezTo>
                <a:cubicBezTo>
                  <a:pt x="7045013" y="65596"/>
                  <a:pt x="7041295" y="61718"/>
                  <a:pt x="7036019" y="53964"/>
                </a:cubicBezTo>
                <a:cubicBezTo>
                  <a:pt x="7030743" y="46209"/>
                  <a:pt x="7028106" y="40425"/>
                  <a:pt x="7028106" y="36611"/>
                </a:cubicBezTo>
                <a:cubicBezTo>
                  <a:pt x="7028106" y="34832"/>
                  <a:pt x="7030457" y="33942"/>
                  <a:pt x="7035161" y="33942"/>
                </a:cubicBezTo>
                <a:cubicBezTo>
                  <a:pt x="7052196" y="33942"/>
                  <a:pt x="7079845" y="31844"/>
                  <a:pt x="7118110" y="27649"/>
                </a:cubicBezTo>
                <a:cubicBezTo>
                  <a:pt x="7161967" y="22946"/>
                  <a:pt x="7194193" y="17861"/>
                  <a:pt x="7214787" y="12394"/>
                </a:cubicBezTo>
                <a:close/>
                <a:moveTo>
                  <a:pt x="6014638" y="12394"/>
                </a:moveTo>
                <a:cubicBezTo>
                  <a:pt x="6015401" y="11632"/>
                  <a:pt x="6015782" y="14873"/>
                  <a:pt x="6015782" y="22119"/>
                </a:cubicBezTo>
                <a:cubicBezTo>
                  <a:pt x="6015782" y="28730"/>
                  <a:pt x="6014638" y="32544"/>
                  <a:pt x="6012350" y="33561"/>
                </a:cubicBezTo>
                <a:cubicBezTo>
                  <a:pt x="5995441" y="40425"/>
                  <a:pt x="5984191" y="54790"/>
                  <a:pt x="5978598" y="76656"/>
                </a:cubicBezTo>
                <a:cubicBezTo>
                  <a:pt x="5975547" y="89114"/>
                  <a:pt x="5972559" y="118098"/>
                  <a:pt x="5969636" y="163608"/>
                </a:cubicBezTo>
                <a:cubicBezTo>
                  <a:pt x="5969127" y="171871"/>
                  <a:pt x="5968873" y="179118"/>
                  <a:pt x="5968873" y="185347"/>
                </a:cubicBezTo>
                <a:cubicBezTo>
                  <a:pt x="5968873" y="229332"/>
                  <a:pt x="5973958" y="256917"/>
                  <a:pt x="5984128" y="268104"/>
                </a:cubicBezTo>
                <a:cubicBezTo>
                  <a:pt x="5987051" y="271282"/>
                  <a:pt x="5991120" y="272871"/>
                  <a:pt x="5996332" y="272871"/>
                </a:cubicBezTo>
                <a:cubicBezTo>
                  <a:pt x="6000018" y="272871"/>
                  <a:pt x="6004880" y="271886"/>
                  <a:pt x="6010920" y="269916"/>
                </a:cubicBezTo>
                <a:cubicBezTo>
                  <a:pt x="6016958" y="267945"/>
                  <a:pt x="6020421" y="266960"/>
                  <a:pt x="6021312" y="266960"/>
                </a:cubicBezTo>
                <a:cubicBezTo>
                  <a:pt x="6022456" y="266960"/>
                  <a:pt x="6023219" y="268804"/>
                  <a:pt x="6023600" y="272490"/>
                </a:cubicBezTo>
                <a:cubicBezTo>
                  <a:pt x="6025126" y="289652"/>
                  <a:pt x="6025888" y="303953"/>
                  <a:pt x="6025888" y="315394"/>
                </a:cubicBezTo>
                <a:cubicBezTo>
                  <a:pt x="6025888" y="317047"/>
                  <a:pt x="6024998" y="317873"/>
                  <a:pt x="6023219" y="317873"/>
                </a:cubicBezTo>
                <a:cubicBezTo>
                  <a:pt x="6021820" y="317873"/>
                  <a:pt x="6010474" y="316825"/>
                  <a:pt x="5989181" y="314727"/>
                </a:cubicBezTo>
                <a:cubicBezTo>
                  <a:pt x="5967887" y="312630"/>
                  <a:pt x="5950186" y="311581"/>
                  <a:pt x="5936075" y="311581"/>
                </a:cubicBezTo>
                <a:cubicBezTo>
                  <a:pt x="5913193" y="311581"/>
                  <a:pt x="5872958" y="316284"/>
                  <a:pt x="5815371" y="325692"/>
                </a:cubicBezTo>
                <a:cubicBezTo>
                  <a:pt x="5815371" y="320988"/>
                  <a:pt x="5817214" y="309483"/>
                  <a:pt x="5820901" y="291177"/>
                </a:cubicBezTo>
                <a:cubicBezTo>
                  <a:pt x="5821028" y="290923"/>
                  <a:pt x="5826494" y="289779"/>
                  <a:pt x="5837300" y="287745"/>
                </a:cubicBezTo>
                <a:cubicBezTo>
                  <a:pt x="5848995" y="285584"/>
                  <a:pt x="5857067" y="282088"/>
                  <a:pt x="5861517" y="277257"/>
                </a:cubicBezTo>
                <a:cubicBezTo>
                  <a:pt x="5864822" y="273698"/>
                  <a:pt x="5869017" y="254184"/>
                  <a:pt x="5874102" y="218717"/>
                </a:cubicBezTo>
                <a:cubicBezTo>
                  <a:pt x="5879823" y="180198"/>
                  <a:pt x="5882683" y="146447"/>
                  <a:pt x="5882683" y="117462"/>
                </a:cubicBezTo>
                <a:cubicBezTo>
                  <a:pt x="5882683" y="92038"/>
                  <a:pt x="5880076" y="74494"/>
                  <a:pt x="5874865" y="64833"/>
                </a:cubicBezTo>
                <a:cubicBezTo>
                  <a:pt x="5873721" y="62163"/>
                  <a:pt x="5871114" y="60829"/>
                  <a:pt x="5867047" y="60829"/>
                </a:cubicBezTo>
                <a:cubicBezTo>
                  <a:pt x="5864123" y="60829"/>
                  <a:pt x="5860245" y="61623"/>
                  <a:pt x="5855415" y="63212"/>
                </a:cubicBezTo>
                <a:cubicBezTo>
                  <a:pt x="5850584" y="64801"/>
                  <a:pt x="5847788" y="65596"/>
                  <a:pt x="5847025" y="65596"/>
                </a:cubicBezTo>
                <a:cubicBezTo>
                  <a:pt x="5844863" y="65596"/>
                  <a:pt x="5841145" y="61718"/>
                  <a:pt x="5835870" y="53964"/>
                </a:cubicBezTo>
                <a:cubicBezTo>
                  <a:pt x="5830593" y="46209"/>
                  <a:pt x="5827956" y="40425"/>
                  <a:pt x="5827956" y="36611"/>
                </a:cubicBezTo>
                <a:cubicBezTo>
                  <a:pt x="5827956" y="34832"/>
                  <a:pt x="5830307" y="33942"/>
                  <a:pt x="5835012" y="33942"/>
                </a:cubicBezTo>
                <a:cubicBezTo>
                  <a:pt x="5852046" y="33942"/>
                  <a:pt x="5879695" y="31844"/>
                  <a:pt x="5917960" y="27649"/>
                </a:cubicBezTo>
                <a:cubicBezTo>
                  <a:pt x="5961818" y="22946"/>
                  <a:pt x="5994044" y="17861"/>
                  <a:pt x="6014638" y="12394"/>
                </a:cubicBezTo>
                <a:close/>
                <a:moveTo>
                  <a:pt x="3681013" y="12394"/>
                </a:moveTo>
                <a:cubicBezTo>
                  <a:pt x="3681775" y="11632"/>
                  <a:pt x="3682157" y="14873"/>
                  <a:pt x="3682157" y="22119"/>
                </a:cubicBezTo>
                <a:cubicBezTo>
                  <a:pt x="3682157" y="28730"/>
                  <a:pt x="3681013" y="32544"/>
                  <a:pt x="3678724" y="33561"/>
                </a:cubicBezTo>
                <a:cubicBezTo>
                  <a:pt x="3661817" y="40425"/>
                  <a:pt x="3650566" y="54790"/>
                  <a:pt x="3644973" y="76656"/>
                </a:cubicBezTo>
                <a:cubicBezTo>
                  <a:pt x="3641922" y="89114"/>
                  <a:pt x="3638935" y="118098"/>
                  <a:pt x="3636011" y="163608"/>
                </a:cubicBezTo>
                <a:cubicBezTo>
                  <a:pt x="3635502" y="171871"/>
                  <a:pt x="3635248" y="179118"/>
                  <a:pt x="3635248" y="185347"/>
                </a:cubicBezTo>
                <a:cubicBezTo>
                  <a:pt x="3635248" y="229332"/>
                  <a:pt x="3640333" y="256917"/>
                  <a:pt x="3650503" y="268104"/>
                </a:cubicBezTo>
                <a:cubicBezTo>
                  <a:pt x="3653426" y="271282"/>
                  <a:pt x="3657495" y="272871"/>
                  <a:pt x="3662707" y="272871"/>
                </a:cubicBezTo>
                <a:cubicBezTo>
                  <a:pt x="3666393" y="272871"/>
                  <a:pt x="3671256" y="271886"/>
                  <a:pt x="3677294" y="269916"/>
                </a:cubicBezTo>
                <a:cubicBezTo>
                  <a:pt x="3683332" y="267945"/>
                  <a:pt x="3686797" y="266960"/>
                  <a:pt x="3687687" y="266960"/>
                </a:cubicBezTo>
                <a:cubicBezTo>
                  <a:pt x="3688831" y="266960"/>
                  <a:pt x="3689593" y="268804"/>
                  <a:pt x="3689975" y="272490"/>
                </a:cubicBezTo>
                <a:cubicBezTo>
                  <a:pt x="3691500" y="289652"/>
                  <a:pt x="3692263" y="303953"/>
                  <a:pt x="3692263" y="315394"/>
                </a:cubicBezTo>
                <a:cubicBezTo>
                  <a:pt x="3692263" y="317047"/>
                  <a:pt x="3691373" y="317873"/>
                  <a:pt x="3689593" y="317873"/>
                </a:cubicBezTo>
                <a:cubicBezTo>
                  <a:pt x="3688195" y="317873"/>
                  <a:pt x="3676849" y="316825"/>
                  <a:pt x="3655556" y="314727"/>
                </a:cubicBezTo>
                <a:cubicBezTo>
                  <a:pt x="3634263" y="312630"/>
                  <a:pt x="3616561" y="311581"/>
                  <a:pt x="3602450" y="311581"/>
                </a:cubicBezTo>
                <a:cubicBezTo>
                  <a:pt x="3579568" y="311581"/>
                  <a:pt x="3539333" y="316284"/>
                  <a:pt x="3481746" y="325692"/>
                </a:cubicBezTo>
                <a:cubicBezTo>
                  <a:pt x="3481746" y="320988"/>
                  <a:pt x="3483589" y="309483"/>
                  <a:pt x="3487276" y="291177"/>
                </a:cubicBezTo>
                <a:cubicBezTo>
                  <a:pt x="3487403" y="290923"/>
                  <a:pt x="3492869" y="289779"/>
                  <a:pt x="3503675" y="287745"/>
                </a:cubicBezTo>
                <a:cubicBezTo>
                  <a:pt x="3515370" y="285584"/>
                  <a:pt x="3523442" y="282088"/>
                  <a:pt x="3527892" y="277257"/>
                </a:cubicBezTo>
                <a:cubicBezTo>
                  <a:pt x="3531197" y="273698"/>
                  <a:pt x="3535392" y="254184"/>
                  <a:pt x="3540477" y="218717"/>
                </a:cubicBezTo>
                <a:cubicBezTo>
                  <a:pt x="3546198" y="180198"/>
                  <a:pt x="3549058" y="146447"/>
                  <a:pt x="3549058" y="117462"/>
                </a:cubicBezTo>
                <a:cubicBezTo>
                  <a:pt x="3549058" y="92038"/>
                  <a:pt x="3546452" y="74494"/>
                  <a:pt x="3541240" y="64833"/>
                </a:cubicBezTo>
                <a:cubicBezTo>
                  <a:pt x="3540096" y="62163"/>
                  <a:pt x="3537490" y="60829"/>
                  <a:pt x="3533422" y="60829"/>
                </a:cubicBezTo>
                <a:cubicBezTo>
                  <a:pt x="3530498" y="60829"/>
                  <a:pt x="3526620" y="61623"/>
                  <a:pt x="3521790" y="63212"/>
                </a:cubicBezTo>
                <a:cubicBezTo>
                  <a:pt x="3516959" y="64801"/>
                  <a:pt x="3514163" y="65596"/>
                  <a:pt x="3513400" y="65596"/>
                </a:cubicBezTo>
                <a:cubicBezTo>
                  <a:pt x="3511239" y="65596"/>
                  <a:pt x="3507520" y="61718"/>
                  <a:pt x="3502245" y="53964"/>
                </a:cubicBezTo>
                <a:cubicBezTo>
                  <a:pt x="3496969" y="46209"/>
                  <a:pt x="3494331" y="40425"/>
                  <a:pt x="3494331" y="36611"/>
                </a:cubicBezTo>
                <a:cubicBezTo>
                  <a:pt x="3494331" y="34832"/>
                  <a:pt x="3496683" y="33942"/>
                  <a:pt x="3501387" y="33942"/>
                </a:cubicBezTo>
                <a:cubicBezTo>
                  <a:pt x="3518421" y="33942"/>
                  <a:pt x="3546071" y="31844"/>
                  <a:pt x="3584335" y="27649"/>
                </a:cubicBezTo>
                <a:cubicBezTo>
                  <a:pt x="3628193" y="22946"/>
                  <a:pt x="3660418" y="17861"/>
                  <a:pt x="3681013" y="12394"/>
                </a:cubicBezTo>
                <a:close/>
                <a:moveTo>
                  <a:pt x="994693" y="11701"/>
                </a:moveTo>
                <a:cubicBezTo>
                  <a:pt x="1029420" y="29189"/>
                  <a:pt x="1064394" y="37932"/>
                  <a:pt x="1099617" y="37932"/>
                </a:cubicBezTo>
                <a:cubicBezTo>
                  <a:pt x="1110779" y="37932"/>
                  <a:pt x="1128793" y="36692"/>
                  <a:pt x="1153660" y="34212"/>
                </a:cubicBezTo>
                <a:cubicBezTo>
                  <a:pt x="1178527" y="31731"/>
                  <a:pt x="1197347" y="30491"/>
                  <a:pt x="1210122" y="30491"/>
                </a:cubicBezTo>
                <a:cubicBezTo>
                  <a:pt x="1244228" y="30491"/>
                  <a:pt x="1269777" y="38056"/>
                  <a:pt x="1286768" y="53187"/>
                </a:cubicBezTo>
                <a:cubicBezTo>
                  <a:pt x="1301651" y="66334"/>
                  <a:pt x="1309092" y="84007"/>
                  <a:pt x="1309092" y="106207"/>
                </a:cubicBezTo>
                <a:cubicBezTo>
                  <a:pt x="1309092" y="120098"/>
                  <a:pt x="1306054" y="134733"/>
                  <a:pt x="1299977" y="150112"/>
                </a:cubicBezTo>
                <a:cubicBezTo>
                  <a:pt x="1279513" y="201333"/>
                  <a:pt x="1245965" y="226944"/>
                  <a:pt x="1199332" y="226944"/>
                </a:cubicBezTo>
                <a:cubicBezTo>
                  <a:pt x="1180232" y="226944"/>
                  <a:pt x="1162497" y="222603"/>
                  <a:pt x="1146126" y="213922"/>
                </a:cubicBezTo>
                <a:cubicBezTo>
                  <a:pt x="1136948" y="208961"/>
                  <a:pt x="1125848" y="200899"/>
                  <a:pt x="1112825" y="189737"/>
                </a:cubicBezTo>
                <a:cubicBezTo>
                  <a:pt x="1121011" y="228804"/>
                  <a:pt x="1136018" y="269670"/>
                  <a:pt x="1157846" y="312334"/>
                </a:cubicBezTo>
                <a:cubicBezTo>
                  <a:pt x="1106996" y="322504"/>
                  <a:pt x="1055030" y="333418"/>
                  <a:pt x="1001948" y="345076"/>
                </a:cubicBezTo>
                <a:cubicBezTo>
                  <a:pt x="1000708" y="340612"/>
                  <a:pt x="1000088" y="335775"/>
                  <a:pt x="1000088" y="330566"/>
                </a:cubicBezTo>
                <a:cubicBezTo>
                  <a:pt x="1000088" y="324116"/>
                  <a:pt x="1001266" y="320458"/>
                  <a:pt x="1003623" y="319590"/>
                </a:cubicBezTo>
                <a:cubicBezTo>
                  <a:pt x="1008087" y="318349"/>
                  <a:pt x="1014661" y="316303"/>
                  <a:pt x="1023342" y="313450"/>
                </a:cubicBezTo>
                <a:cubicBezTo>
                  <a:pt x="1032644" y="309978"/>
                  <a:pt x="1037295" y="304335"/>
                  <a:pt x="1037295" y="296521"/>
                </a:cubicBezTo>
                <a:cubicBezTo>
                  <a:pt x="1037295" y="295405"/>
                  <a:pt x="1037233" y="294227"/>
                  <a:pt x="1037109" y="292987"/>
                </a:cubicBezTo>
                <a:cubicBezTo>
                  <a:pt x="1029916" y="238416"/>
                  <a:pt x="1026319" y="194574"/>
                  <a:pt x="1026319" y="161460"/>
                </a:cubicBezTo>
                <a:cubicBezTo>
                  <a:pt x="1026319" y="126609"/>
                  <a:pt x="1029668" y="92813"/>
                  <a:pt x="1036365" y="60071"/>
                </a:cubicBezTo>
                <a:cubicBezTo>
                  <a:pt x="1028303" y="62923"/>
                  <a:pt x="1020800" y="64349"/>
                  <a:pt x="1013855" y="64349"/>
                </a:cubicBezTo>
                <a:cubicBezTo>
                  <a:pt x="1004925" y="64349"/>
                  <a:pt x="997421" y="62427"/>
                  <a:pt x="991344" y="58582"/>
                </a:cubicBezTo>
                <a:close/>
                <a:moveTo>
                  <a:pt x="6180902" y="10869"/>
                </a:moveTo>
                <a:cubicBezTo>
                  <a:pt x="6229972" y="10869"/>
                  <a:pt x="6266520" y="21992"/>
                  <a:pt x="6290546" y="44239"/>
                </a:cubicBezTo>
                <a:cubicBezTo>
                  <a:pt x="6308979" y="61274"/>
                  <a:pt x="6318196" y="82313"/>
                  <a:pt x="6318196" y="107356"/>
                </a:cubicBezTo>
                <a:cubicBezTo>
                  <a:pt x="6318196" y="123247"/>
                  <a:pt x="6313683" y="134433"/>
                  <a:pt x="6304657" y="140917"/>
                </a:cubicBezTo>
                <a:cubicBezTo>
                  <a:pt x="6295631" y="147400"/>
                  <a:pt x="6279741" y="150642"/>
                  <a:pt x="6256985" y="150642"/>
                </a:cubicBezTo>
                <a:cubicBezTo>
                  <a:pt x="6230798" y="150642"/>
                  <a:pt x="6209569" y="146955"/>
                  <a:pt x="6193296" y="139582"/>
                </a:cubicBezTo>
                <a:cubicBezTo>
                  <a:pt x="6177660" y="132463"/>
                  <a:pt x="6169842" y="123564"/>
                  <a:pt x="6169842" y="112886"/>
                </a:cubicBezTo>
                <a:cubicBezTo>
                  <a:pt x="6169842" y="107292"/>
                  <a:pt x="6172067" y="100491"/>
                  <a:pt x="6176516" y="92482"/>
                </a:cubicBezTo>
                <a:cubicBezTo>
                  <a:pt x="6184271" y="78372"/>
                  <a:pt x="6197174" y="69409"/>
                  <a:pt x="6215225" y="65596"/>
                </a:cubicBezTo>
                <a:cubicBezTo>
                  <a:pt x="6225395" y="64579"/>
                  <a:pt x="6235502" y="63498"/>
                  <a:pt x="6245544" y="62354"/>
                </a:cubicBezTo>
                <a:cubicBezTo>
                  <a:pt x="6246943" y="61591"/>
                  <a:pt x="6247642" y="60701"/>
                  <a:pt x="6247642" y="59685"/>
                </a:cubicBezTo>
                <a:cubicBezTo>
                  <a:pt x="6247642" y="54727"/>
                  <a:pt x="6241413" y="48752"/>
                  <a:pt x="6228955" y="41760"/>
                </a:cubicBezTo>
                <a:cubicBezTo>
                  <a:pt x="6214971" y="33878"/>
                  <a:pt x="6200479" y="29937"/>
                  <a:pt x="6185478" y="29937"/>
                </a:cubicBezTo>
                <a:cubicBezTo>
                  <a:pt x="6164249" y="29937"/>
                  <a:pt x="6148168" y="38010"/>
                  <a:pt x="6137235" y="54155"/>
                </a:cubicBezTo>
                <a:cubicBezTo>
                  <a:pt x="6127700" y="68011"/>
                  <a:pt x="6122933" y="86253"/>
                  <a:pt x="6122933" y="108881"/>
                </a:cubicBezTo>
                <a:cubicBezTo>
                  <a:pt x="6122933" y="120068"/>
                  <a:pt x="6124014" y="131764"/>
                  <a:pt x="6126175" y="143968"/>
                </a:cubicBezTo>
                <a:cubicBezTo>
                  <a:pt x="6135074" y="196724"/>
                  <a:pt x="6145625" y="233145"/>
                  <a:pt x="6157829" y="253231"/>
                </a:cubicBezTo>
                <a:cubicBezTo>
                  <a:pt x="6167618" y="269503"/>
                  <a:pt x="6180457" y="277639"/>
                  <a:pt x="6196347" y="277639"/>
                </a:cubicBezTo>
                <a:cubicBezTo>
                  <a:pt x="6202195" y="277639"/>
                  <a:pt x="6208106" y="277130"/>
                  <a:pt x="6214081" y="276113"/>
                </a:cubicBezTo>
                <a:cubicBezTo>
                  <a:pt x="6235184" y="272427"/>
                  <a:pt x="6251710" y="264291"/>
                  <a:pt x="6263659" y="251705"/>
                </a:cubicBezTo>
                <a:cubicBezTo>
                  <a:pt x="6269507" y="245603"/>
                  <a:pt x="6278215" y="232255"/>
                  <a:pt x="6289783" y="211661"/>
                </a:cubicBezTo>
                <a:cubicBezTo>
                  <a:pt x="6291309" y="210644"/>
                  <a:pt x="6292072" y="210517"/>
                  <a:pt x="6292072" y="211280"/>
                </a:cubicBezTo>
                <a:cubicBezTo>
                  <a:pt x="6292834" y="217509"/>
                  <a:pt x="6293216" y="222848"/>
                  <a:pt x="6293216" y="227298"/>
                </a:cubicBezTo>
                <a:cubicBezTo>
                  <a:pt x="6293216" y="249798"/>
                  <a:pt x="6288385" y="269693"/>
                  <a:pt x="6278724" y="286982"/>
                </a:cubicBezTo>
                <a:cubicBezTo>
                  <a:pt x="6266012" y="309737"/>
                  <a:pt x="6246625" y="323403"/>
                  <a:pt x="6220564" y="327980"/>
                </a:cubicBezTo>
                <a:cubicBezTo>
                  <a:pt x="6199716" y="331666"/>
                  <a:pt x="6181410" y="333510"/>
                  <a:pt x="6165647" y="333510"/>
                </a:cubicBezTo>
                <a:cubicBezTo>
                  <a:pt x="6080728" y="333510"/>
                  <a:pt x="6038269" y="278401"/>
                  <a:pt x="6038269" y="168185"/>
                </a:cubicBezTo>
                <a:cubicBezTo>
                  <a:pt x="6038269" y="114793"/>
                  <a:pt x="6051871" y="74558"/>
                  <a:pt x="6079075" y="47481"/>
                </a:cubicBezTo>
                <a:cubicBezTo>
                  <a:pt x="6103610" y="23073"/>
                  <a:pt x="6137553" y="10869"/>
                  <a:pt x="6180902" y="10869"/>
                </a:cubicBezTo>
                <a:close/>
                <a:moveTo>
                  <a:pt x="1310916" y="10213"/>
                </a:moveTo>
                <a:cubicBezTo>
                  <a:pt x="1313272" y="11329"/>
                  <a:pt x="1369083" y="16910"/>
                  <a:pt x="1478347" y="26956"/>
                </a:cubicBezTo>
                <a:cubicBezTo>
                  <a:pt x="1467805" y="48412"/>
                  <a:pt x="1458193" y="76318"/>
                  <a:pt x="1449512" y="110672"/>
                </a:cubicBezTo>
                <a:cubicBezTo>
                  <a:pt x="1440210" y="147011"/>
                  <a:pt x="1435559" y="176901"/>
                  <a:pt x="1435559" y="200341"/>
                </a:cubicBezTo>
                <a:cubicBezTo>
                  <a:pt x="1435559" y="256524"/>
                  <a:pt x="1457015" y="284615"/>
                  <a:pt x="1499927" y="284615"/>
                </a:cubicBezTo>
                <a:cubicBezTo>
                  <a:pt x="1531058" y="284615"/>
                  <a:pt x="1554498" y="278724"/>
                  <a:pt x="1570249" y="266942"/>
                </a:cubicBezTo>
                <a:cubicBezTo>
                  <a:pt x="1581783" y="258384"/>
                  <a:pt x="1587550" y="248772"/>
                  <a:pt x="1587550" y="238106"/>
                </a:cubicBezTo>
                <a:cubicBezTo>
                  <a:pt x="1587550" y="232525"/>
                  <a:pt x="1586185" y="229735"/>
                  <a:pt x="1583457" y="229735"/>
                </a:cubicBezTo>
                <a:cubicBezTo>
                  <a:pt x="1582837" y="229735"/>
                  <a:pt x="1582217" y="229983"/>
                  <a:pt x="1581597" y="230479"/>
                </a:cubicBezTo>
                <a:cubicBezTo>
                  <a:pt x="1562621" y="243625"/>
                  <a:pt x="1543149" y="250198"/>
                  <a:pt x="1523182" y="250198"/>
                </a:cubicBezTo>
                <a:cubicBezTo>
                  <a:pt x="1504950" y="250198"/>
                  <a:pt x="1490378" y="243997"/>
                  <a:pt x="1479463" y="231595"/>
                </a:cubicBezTo>
                <a:cubicBezTo>
                  <a:pt x="1474626" y="226138"/>
                  <a:pt x="1472208" y="220309"/>
                  <a:pt x="1472208" y="214108"/>
                </a:cubicBezTo>
                <a:cubicBezTo>
                  <a:pt x="1472208" y="203938"/>
                  <a:pt x="1478099" y="194016"/>
                  <a:pt x="1489881" y="184342"/>
                </a:cubicBezTo>
                <a:cubicBezTo>
                  <a:pt x="1501292" y="174792"/>
                  <a:pt x="1516236" y="167165"/>
                  <a:pt x="1534716" y="161460"/>
                </a:cubicBezTo>
                <a:cubicBezTo>
                  <a:pt x="1549351" y="156871"/>
                  <a:pt x="1561381" y="154576"/>
                  <a:pt x="1570807" y="154576"/>
                </a:cubicBezTo>
                <a:cubicBezTo>
                  <a:pt x="1597720" y="154576"/>
                  <a:pt x="1611176" y="174048"/>
                  <a:pt x="1611176" y="212991"/>
                </a:cubicBezTo>
                <a:cubicBezTo>
                  <a:pt x="1611176" y="231719"/>
                  <a:pt x="1608324" y="250012"/>
                  <a:pt x="1602619" y="267872"/>
                </a:cubicBezTo>
                <a:cubicBezTo>
                  <a:pt x="1598526" y="280770"/>
                  <a:pt x="1592883" y="293297"/>
                  <a:pt x="1585689" y="305451"/>
                </a:cubicBezTo>
                <a:cubicBezTo>
                  <a:pt x="1581721" y="311652"/>
                  <a:pt x="1577814" y="317915"/>
                  <a:pt x="1573969" y="324240"/>
                </a:cubicBezTo>
                <a:cubicBezTo>
                  <a:pt x="1572977" y="325853"/>
                  <a:pt x="1571303" y="326473"/>
                  <a:pt x="1568947" y="326101"/>
                </a:cubicBezTo>
                <a:cubicBezTo>
                  <a:pt x="1523182" y="319155"/>
                  <a:pt x="1479649" y="315683"/>
                  <a:pt x="1438350" y="315683"/>
                </a:cubicBezTo>
                <a:cubicBezTo>
                  <a:pt x="1383779" y="315683"/>
                  <a:pt x="1350975" y="323186"/>
                  <a:pt x="1339937" y="338193"/>
                </a:cubicBezTo>
                <a:lnTo>
                  <a:pt x="1331565" y="291312"/>
                </a:lnTo>
                <a:cubicBezTo>
                  <a:pt x="1338263" y="286847"/>
                  <a:pt x="1346882" y="284615"/>
                  <a:pt x="1357424" y="284615"/>
                </a:cubicBezTo>
                <a:cubicBezTo>
                  <a:pt x="1362757" y="284615"/>
                  <a:pt x="1368896" y="285359"/>
                  <a:pt x="1375842" y="286847"/>
                </a:cubicBezTo>
                <a:cubicBezTo>
                  <a:pt x="1358727" y="244059"/>
                  <a:pt x="1350169" y="185148"/>
                  <a:pt x="1350169" y="110114"/>
                </a:cubicBezTo>
                <a:cubicBezTo>
                  <a:pt x="1350169" y="104533"/>
                  <a:pt x="1350324" y="96006"/>
                  <a:pt x="1350634" y="84534"/>
                </a:cubicBezTo>
                <a:cubicBezTo>
                  <a:pt x="1350944" y="73062"/>
                  <a:pt x="1351099" y="64287"/>
                  <a:pt x="1351099" y="58210"/>
                </a:cubicBezTo>
                <a:cubicBezTo>
                  <a:pt x="1351099" y="47668"/>
                  <a:pt x="1345456" y="41343"/>
                  <a:pt x="1334170" y="39235"/>
                </a:cubicBezTo>
                <a:cubicBezTo>
                  <a:pt x="1330077" y="38739"/>
                  <a:pt x="1323752" y="37684"/>
                  <a:pt x="1315194" y="36072"/>
                </a:cubicBezTo>
                <a:cubicBezTo>
                  <a:pt x="1311846" y="35204"/>
                  <a:pt x="1310171" y="29251"/>
                  <a:pt x="1310171" y="18213"/>
                </a:cubicBezTo>
                <a:cubicBezTo>
                  <a:pt x="1310171" y="15360"/>
                  <a:pt x="1310419" y="12694"/>
                  <a:pt x="1310916" y="10213"/>
                </a:cubicBezTo>
                <a:close/>
                <a:moveTo>
                  <a:pt x="7797203" y="10106"/>
                </a:moveTo>
                <a:cubicBezTo>
                  <a:pt x="7813856" y="10106"/>
                  <a:pt x="7826504" y="20785"/>
                  <a:pt x="7835150" y="42141"/>
                </a:cubicBezTo>
                <a:cubicBezTo>
                  <a:pt x="7842904" y="61337"/>
                  <a:pt x="7846781" y="87207"/>
                  <a:pt x="7846781" y="119751"/>
                </a:cubicBezTo>
                <a:cubicBezTo>
                  <a:pt x="7846781" y="140218"/>
                  <a:pt x="7843285" y="170441"/>
                  <a:pt x="7836294" y="210422"/>
                </a:cubicBezTo>
                <a:cubicBezTo>
                  <a:pt x="7829302" y="250402"/>
                  <a:pt x="7825806" y="280499"/>
                  <a:pt x="7825806" y="300712"/>
                </a:cubicBezTo>
                <a:cubicBezTo>
                  <a:pt x="7825806" y="309610"/>
                  <a:pt x="7826695" y="316602"/>
                  <a:pt x="7828476" y="321687"/>
                </a:cubicBezTo>
                <a:cubicBezTo>
                  <a:pt x="7833433" y="323848"/>
                  <a:pt x="7843985" y="327916"/>
                  <a:pt x="7860129" y="333891"/>
                </a:cubicBezTo>
                <a:cubicBezTo>
                  <a:pt x="7859112" y="336942"/>
                  <a:pt x="7856761" y="343425"/>
                  <a:pt x="7853074" y="353341"/>
                </a:cubicBezTo>
                <a:cubicBezTo>
                  <a:pt x="7847480" y="352324"/>
                  <a:pt x="7827395" y="347239"/>
                  <a:pt x="7792817" y="338086"/>
                </a:cubicBezTo>
                <a:cubicBezTo>
                  <a:pt x="7760655" y="329569"/>
                  <a:pt x="7742476" y="324611"/>
                  <a:pt x="7738281" y="323213"/>
                </a:cubicBezTo>
                <a:cubicBezTo>
                  <a:pt x="7754934" y="286982"/>
                  <a:pt x="7763260" y="243951"/>
                  <a:pt x="7763260" y="194118"/>
                </a:cubicBezTo>
                <a:cubicBezTo>
                  <a:pt x="7763260" y="173524"/>
                  <a:pt x="7760686" y="156108"/>
                  <a:pt x="7755538" y="141870"/>
                </a:cubicBezTo>
                <a:cubicBezTo>
                  <a:pt x="7750390" y="127632"/>
                  <a:pt x="7743874" y="120513"/>
                  <a:pt x="7735992" y="120513"/>
                </a:cubicBezTo>
                <a:cubicBezTo>
                  <a:pt x="7726458" y="120513"/>
                  <a:pt x="7715144" y="129094"/>
                  <a:pt x="7702051" y="146256"/>
                </a:cubicBezTo>
                <a:cubicBezTo>
                  <a:pt x="7687813" y="164816"/>
                  <a:pt x="7678151" y="185792"/>
                  <a:pt x="7673066" y="209182"/>
                </a:cubicBezTo>
                <a:cubicBezTo>
                  <a:pt x="7673066" y="228378"/>
                  <a:pt x="7679550" y="266515"/>
                  <a:pt x="7692516" y="323594"/>
                </a:cubicBezTo>
                <a:cubicBezTo>
                  <a:pt x="7665184" y="312153"/>
                  <a:pt x="7636963" y="306432"/>
                  <a:pt x="7607852" y="306432"/>
                </a:cubicBezTo>
                <a:cubicBezTo>
                  <a:pt x="7585605" y="306432"/>
                  <a:pt x="7570604" y="310500"/>
                  <a:pt x="7562850" y="318636"/>
                </a:cubicBezTo>
                <a:lnTo>
                  <a:pt x="7560943" y="271727"/>
                </a:lnTo>
                <a:cubicBezTo>
                  <a:pt x="7565646" y="269185"/>
                  <a:pt x="7571621" y="267914"/>
                  <a:pt x="7578868" y="267914"/>
                </a:cubicBezTo>
                <a:cubicBezTo>
                  <a:pt x="7587766" y="267914"/>
                  <a:pt x="7596601" y="269821"/>
                  <a:pt x="7605373" y="273634"/>
                </a:cubicBezTo>
                <a:cubicBezTo>
                  <a:pt x="7589355" y="230666"/>
                  <a:pt x="7581346" y="173016"/>
                  <a:pt x="7581346" y="100682"/>
                </a:cubicBezTo>
                <a:cubicBezTo>
                  <a:pt x="7581346" y="95597"/>
                  <a:pt x="7581601" y="88160"/>
                  <a:pt x="7582109" y="78372"/>
                </a:cubicBezTo>
                <a:cubicBezTo>
                  <a:pt x="7582617" y="68583"/>
                  <a:pt x="7582872" y="61337"/>
                  <a:pt x="7582872" y="56634"/>
                </a:cubicBezTo>
                <a:cubicBezTo>
                  <a:pt x="7582872" y="48243"/>
                  <a:pt x="7577914" y="42904"/>
                  <a:pt x="7567998" y="40616"/>
                </a:cubicBezTo>
                <a:cubicBezTo>
                  <a:pt x="7563677" y="39853"/>
                  <a:pt x="7556493" y="38518"/>
                  <a:pt x="7546451" y="36611"/>
                </a:cubicBezTo>
                <a:cubicBezTo>
                  <a:pt x="7543400" y="35976"/>
                  <a:pt x="7541874" y="30001"/>
                  <a:pt x="7541874" y="18687"/>
                </a:cubicBezTo>
                <a:cubicBezTo>
                  <a:pt x="7541874" y="16399"/>
                  <a:pt x="7542256" y="13666"/>
                  <a:pt x="7543019" y="10488"/>
                </a:cubicBezTo>
                <a:cubicBezTo>
                  <a:pt x="7555096" y="12649"/>
                  <a:pt x="7606898" y="17352"/>
                  <a:pt x="7698428" y="24598"/>
                </a:cubicBezTo>
                <a:cubicBezTo>
                  <a:pt x="7677325" y="53583"/>
                  <a:pt x="7666774" y="91021"/>
                  <a:pt x="7666774" y="136912"/>
                </a:cubicBezTo>
                <a:cubicBezTo>
                  <a:pt x="7666774" y="143014"/>
                  <a:pt x="7667028" y="148099"/>
                  <a:pt x="7667537" y="152167"/>
                </a:cubicBezTo>
                <a:cubicBezTo>
                  <a:pt x="7675164" y="122929"/>
                  <a:pt x="7688257" y="96423"/>
                  <a:pt x="7706818" y="72651"/>
                </a:cubicBezTo>
                <a:cubicBezTo>
                  <a:pt x="7721818" y="53455"/>
                  <a:pt x="7738980" y="37756"/>
                  <a:pt x="7758303" y="25552"/>
                </a:cubicBezTo>
                <a:cubicBezTo>
                  <a:pt x="7774575" y="15255"/>
                  <a:pt x="7787542" y="10106"/>
                  <a:pt x="7797203" y="10106"/>
                </a:cubicBezTo>
                <a:close/>
                <a:moveTo>
                  <a:pt x="3949103" y="10106"/>
                </a:moveTo>
                <a:cubicBezTo>
                  <a:pt x="3965757" y="10106"/>
                  <a:pt x="3978405" y="20785"/>
                  <a:pt x="3987050" y="42141"/>
                </a:cubicBezTo>
                <a:cubicBezTo>
                  <a:pt x="3994804" y="61337"/>
                  <a:pt x="3998682" y="87207"/>
                  <a:pt x="3998682" y="119751"/>
                </a:cubicBezTo>
                <a:cubicBezTo>
                  <a:pt x="3998682" y="140218"/>
                  <a:pt x="3995186" y="170441"/>
                  <a:pt x="3988194" y="210422"/>
                </a:cubicBezTo>
                <a:cubicBezTo>
                  <a:pt x="3981202" y="250402"/>
                  <a:pt x="3977706" y="280499"/>
                  <a:pt x="3977706" y="300712"/>
                </a:cubicBezTo>
                <a:cubicBezTo>
                  <a:pt x="3977706" y="309610"/>
                  <a:pt x="3978596" y="316602"/>
                  <a:pt x="3980376" y="321687"/>
                </a:cubicBezTo>
                <a:cubicBezTo>
                  <a:pt x="3985334" y="323848"/>
                  <a:pt x="3995885" y="327916"/>
                  <a:pt x="4012030" y="333891"/>
                </a:cubicBezTo>
                <a:cubicBezTo>
                  <a:pt x="4011012" y="336942"/>
                  <a:pt x="4008661" y="343425"/>
                  <a:pt x="4004974" y="353341"/>
                </a:cubicBezTo>
                <a:cubicBezTo>
                  <a:pt x="3999381" y="352324"/>
                  <a:pt x="3979295" y="347239"/>
                  <a:pt x="3944717" y="338086"/>
                </a:cubicBezTo>
                <a:cubicBezTo>
                  <a:pt x="3912555" y="329569"/>
                  <a:pt x="3894376" y="324611"/>
                  <a:pt x="3890181" y="323213"/>
                </a:cubicBezTo>
                <a:cubicBezTo>
                  <a:pt x="3906834" y="286982"/>
                  <a:pt x="3915161" y="243951"/>
                  <a:pt x="3915161" y="194118"/>
                </a:cubicBezTo>
                <a:cubicBezTo>
                  <a:pt x="3915161" y="173524"/>
                  <a:pt x="3912587" y="156108"/>
                  <a:pt x="3907438" y="141870"/>
                </a:cubicBezTo>
                <a:cubicBezTo>
                  <a:pt x="3902290" y="127632"/>
                  <a:pt x="3895775" y="120513"/>
                  <a:pt x="3887893" y="120513"/>
                </a:cubicBezTo>
                <a:cubicBezTo>
                  <a:pt x="3878359" y="120513"/>
                  <a:pt x="3867045" y="129094"/>
                  <a:pt x="3853951" y="146256"/>
                </a:cubicBezTo>
                <a:cubicBezTo>
                  <a:pt x="3839713" y="164816"/>
                  <a:pt x="3830052" y="185792"/>
                  <a:pt x="3824967" y="209182"/>
                </a:cubicBezTo>
                <a:cubicBezTo>
                  <a:pt x="3824967" y="228378"/>
                  <a:pt x="3831450" y="266515"/>
                  <a:pt x="3844417" y="323594"/>
                </a:cubicBezTo>
                <a:cubicBezTo>
                  <a:pt x="3817085" y="312153"/>
                  <a:pt x="3788864" y="306432"/>
                  <a:pt x="3759752" y="306432"/>
                </a:cubicBezTo>
                <a:cubicBezTo>
                  <a:pt x="3737505" y="306432"/>
                  <a:pt x="3722505" y="310500"/>
                  <a:pt x="3714750" y="318636"/>
                </a:cubicBezTo>
                <a:lnTo>
                  <a:pt x="3712843" y="271727"/>
                </a:lnTo>
                <a:cubicBezTo>
                  <a:pt x="3717547" y="269185"/>
                  <a:pt x="3723522" y="267914"/>
                  <a:pt x="3730768" y="267914"/>
                </a:cubicBezTo>
                <a:cubicBezTo>
                  <a:pt x="3739666" y="267914"/>
                  <a:pt x="3748501" y="269821"/>
                  <a:pt x="3757273" y="273634"/>
                </a:cubicBezTo>
                <a:cubicBezTo>
                  <a:pt x="3741255" y="230666"/>
                  <a:pt x="3733247" y="173016"/>
                  <a:pt x="3733247" y="100682"/>
                </a:cubicBezTo>
                <a:cubicBezTo>
                  <a:pt x="3733247" y="95597"/>
                  <a:pt x="3733501" y="88160"/>
                  <a:pt x="3734009" y="78372"/>
                </a:cubicBezTo>
                <a:cubicBezTo>
                  <a:pt x="3734518" y="68583"/>
                  <a:pt x="3734772" y="61337"/>
                  <a:pt x="3734772" y="56634"/>
                </a:cubicBezTo>
                <a:cubicBezTo>
                  <a:pt x="3734772" y="48243"/>
                  <a:pt x="3729814" y="42904"/>
                  <a:pt x="3719899" y="40616"/>
                </a:cubicBezTo>
                <a:cubicBezTo>
                  <a:pt x="3715576" y="39853"/>
                  <a:pt x="3708394" y="38518"/>
                  <a:pt x="3698351" y="36611"/>
                </a:cubicBezTo>
                <a:cubicBezTo>
                  <a:pt x="3695300" y="35976"/>
                  <a:pt x="3693775" y="30001"/>
                  <a:pt x="3693775" y="18687"/>
                </a:cubicBezTo>
                <a:cubicBezTo>
                  <a:pt x="3693775" y="16399"/>
                  <a:pt x="3694156" y="13666"/>
                  <a:pt x="3694919" y="10488"/>
                </a:cubicBezTo>
                <a:cubicBezTo>
                  <a:pt x="3706996" y="12649"/>
                  <a:pt x="3758799" y="17352"/>
                  <a:pt x="3850328" y="24598"/>
                </a:cubicBezTo>
                <a:cubicBezTo>
                  <a:pt x="3829225" y="53583"/>
                  <a:pt x="3818674" y="91021"/>
                  <a:pt x="3818674" y="136912"/>
                </a:cubicBezTo>
                <a:cubicBezTo>
                  <a:pt x="3818674" y="143014"/>
                  <a:pt x="3818928" y="148099"/>
                  <a:pt x="3819437" y="152167"/>
                </a:cubicBezTo>
                <a:cubicBezTo>
                  <a:pt x="3827064" y="122929"/>
                  <a:pt x="3840158" y="96423"/>
                  <a:pt x="3858718" y="72651"/>
                </a:cubicBezTo>
                <a:cubicBezTo>
                  <a:pt x="3873719" y="53455"/>
                  <a:pt x="3890881" y="37756"/>
                  <a:pt x="3910203" y="25552"/>
                </a:cubicBezTo>
                <a:cubicBezTo>
                  <a:pt x="3926475" y="15255"/>
                  <a:pt x="3939442" y="10106"/>
                  <a:pt x="3949103" y="10106"/>
                </a:cubicBezTo>
                <a:close/>
                <a:moveTo>
                  <a:pt x="3034703" y="10106"/>
                </a:moveTo>
                <a:cubicBezTo>
                  <a:pt x="3051357" y="10106"/>
                  <a:pt x="3064005" y="20785"/>
                  <a:pt x="3072650" y="42141"/>
                </a:cubicBezTo>
                <a:cubicBezTo>
                  <a:pt x="3080404" y="61337"/>
                  <a:pt x="3084282" y="87207"/>
                  <a:pt x="3084282" y="119751"/>
                </a:cubicBezTo>
                <a:cubicBezTo>
                  <a:pt x="3084282" y="140218"/>
                  <a:pt x="3080786" y="170441"/>
                  <a:pt x="3073794" y="210422"/>
                </a:cubicBezTo>
                <a:cubicBezTo>
                  <a:pt x="3066802" y="250402"/>
                  <a:pt x="3063307" y="280499"/>
                  <a:pt x="3063307" y="300712"/>
                </a:cubicBezTo>
                <a:cubicBezTo>
                  <a:pt x="3063307" y="309610"/>
                  <a:pt x="3064196" y="316602"/>
                  <a:pt x="3065976" y="321687"/>
                </a:cubicBezTo>
                <a:cubicBezTo>
                  <a:pt x="3070934" y="323848"/>
                  <a:pt x="3081485" y="327916"/>
                  <a:pt x="3097630" y="333891"/>
                </a:cubicBezTo>
                <a:cubicBezTo>
                  <a:pt x="3096612" y="336942"/>
                  <a:pt x="3094261" y="343425"/>
                  <a:pt x="3090575" y="353341"/>
                </a:cubicBezTo>
                <a:cubicBezTo>
                  <a:pt x="3084981" y="352324"/>
                  <a:pt x="3064895" y="347239"/>
                  <a:pt x="3030318" y="338086"/>
                </a:cubicBezTo>
                <a:cubicBezTo>
                  <a:pt x="2998155" y="329569"/>
                  <a:pt x="2979977" y="324611"/>
                  <a:pt x="2975781" y="323213"/>
                </a:cubicBezTo>
                <a:cubicBezTo>
                  <a:pt x="2992435" y="286982"/>
                  <a:pt x="3000761" y="243951"/>
                  <a:pt x="3000761" y="194118"/>
                </a:cubicBezTo>
                <a:cubicBezTo>
                  <a:pt x="3000761" y="173524"/>
                  <a:pt x="2998187" y="156108"/>
                  <a:pt x="2993039" y="141870"/>
                </a:cubicBezTo>
                <a:cubicBezTo>
                  <a:pt x="2987890" y="127632"/>
                  <a:pt x="2981375" y="120513"/>
                  <a:pt x="2973493" y="120513"/>
                </a:cubicBezTo>
                <a:cubicBezTo>
                  <a:pt x="2963959" y="120513"/>
                  <a:pt x="2952645" y="129094"/>
                  <a:pt x="2939551" y="146256"/>
                </a:cubicBezTo>
                <a:cubicBezTo>
                  <a:pt x="2925313" y="164816"/>
                  <a:pt x="2915652" y="185792"/>
                  <a:pt x="2910567" y="209182"/>
                </a:cubicBezTo>
                <a:cubicBezTo>
                  <a:pt x="2910567" y="228378"/>
                  <a:pt x="2917050" y="266515"/>
                  <a:pt x="2930017" y="323594"/>
                </a:cubicBezTo>
                <a:cubicBezTo>
                  <a:pt x="2902685" y="312153"/>
                  <a:pt x="2874464" y="306432"/>
                  <a:pt x="2845352" y="306432"/>
                </a:cubicBezTo>
                <a:cubicBezTo>
                  <a:pt x="2823106" y="306432"/>
                  <a:pt x="2808105" y="310500"/>
                  <a:pt x="2800350" y="318636"/>
                </a:cubicBezTo>
                <a:lnTo>
                  <a:pt x="2798443" y="271727"/>
                </a:lnTo>
                <a:cubicBezTo>
                  <a:pt x="2803147" y="269185"/>
                  <a:pt x="2809122" y="267914"/>
                  <a:pt x="2816368" y="267914"/>
                </a:cubicBezTo>
                <a:cubicBezTo>
                  <a:pt x="2825267" y="267914"/>
                  <a:pt x="2834101" y="269821"/>
                  <a:pt x="2842873" y="273634"/>
                </a:cubicBezTo>
                <a:cubicBezTo>
                  <a:pt x="2826856" y="230666"/>
                  <a:pt x="2818847" y="173016"/>
                  <a:pt x="2818847" y="100682"/>
                </a:cubicBezTo>
                <a:cubicBezTo>
                  <a:pt x="2818847" y="95597"/>
                  <a:pt x="2819101" y="88160"/>
                  <a:pt x="2819609" y="78372"/>
                </a:cubicBezTo>
                <a:cubicBezTo>
                  <a:pt x="2820119" y="68583"/>
                  <a:pt x="2820372" y="61337"/>
                  <a:pt x="2820372" y="56634"/>
                </a:cubicBezTo>
                <a:cubicBezTo>
                  <a:pt x="2820372" y="48243"/>
                  <a:pt x="2815415" y="42904"/>
                  <a:pt x="2805499" y="40616"/>
                </a:cubicBezTo>
                <a:cubicBezTo>
                  <a:pt x="2801177" y="39853"/>
                  <a:pt x="2793994" y="38518"/>
                  <a:pt x="2783951" y="36611"/>
                </a:cubicBezTo>
                <a:cubicBezTo>
                  <a:pt x="2780900" y="35976"/>
                  <a:pt x="2779375" y="30001"/>
                  <a:pt x="2779375" y="18687"/>
                </a:cubicBezTo>
                <a:cubicBezTo>
                  <a:pt x="2779375" y="16399"/>
                  <a:pt x="2779756" y="13666"/>
                  <a:pt x="2780519" y="10488"/>
                </a:cubicBezTo>
                <a:cubicBezTo>
                  <a:pt x="2792596" y="12649"/>
                  <a:pt x="2844399" y="17352"/>
                  <a:pt x="2935928" y="24598"/>
                </a:cubicBezTo>
                <a:cubicBezTo>
                  <a:pt x="2914826" y="53583"/>
                  <a:pt x="2904274" y="91021"/>
                  <a:pt x="2904274" y="136912"/>
                </a:cubicBezTo>
                <a:cubicBezTo>
                  <a:pt x="2904274" y="143014"/>
                  <a:pt x="2904529" y="148099"/>
                  <a:pt x="2905037" y="152167"/>
                </a:cubicBezTo>
                <a:cubicBezTo>
                  <a:pt x="2912665" y="122929"/>
                  <a:pt x="2925758" y="96423"/>
                  <a:pt x="2944318" y="72651"/>
                </a:cubicBezTo>
                <a:cubicBezTo>
                  <a:pt x="2959319" y="53455"/>
                  <a:pt x="2976481" y="37756"/>
                  <a:pt x="2995804" y="25552"/>
                </a:cubicBezTo>
                <a:cubicBezTo>
                  <a:pt x="3012075" y="15255"/>
                  <a:pt x="3025042" y="10106"/>
                  <a:pt x="3034703" y="10106"/>
                </a:cubicBezTo>
                <a:close/>
                <a:moveTo>
                  <a:pt x="2104625" y="6102"/>
                </a:moveTo>
                <a:cubicBezTo>
                  <a:pt x="2132211" y="23136"/>
                  <a:pt x="2165136" y="31654"/>
                  <a:pt x="2203401" y="31654"/>
                </a:cubicBezTo>
                <a:cubicBezTo>
                  <a:pt x="2222215" y="31654"/>
                  <a:pt x="2242936" y="29556"/>
                  <a:pt x="2265565" y="25361"/>
                </a:cubicBezTo>
                <a:cubicBezTo>
                  <a:pt x="2282472" y="22183"/>
                  <a:pt x="2297027" y="20594"/>
                  <a:pt x="2309231" y="20594"/>
                </a:cubicBezTo>
                <a:cubicBezTo>
                  <a:pt x="2335800" y="20594"/>
                  <a:pt x="2355187" y="27014"/>
                  <a:pt x="2367390" y="39853"/>
                </a:cubicBezTo>
                <a:cubicBezTo>
                  <a:pt x="2376543" y="49387"/>
                  <a:pt x="2381120" y="61591"/>
                  <a:pt x="2381120" y="76465"/>
                </a:cubicBezTo>
                <a:cubicBezTo>
                  <a:pt x="2381120" y="116128"/>
                  <a:pt x="2364340" y="141362"/>
                  <a:pt x="2330779" y="152167"/>
                </a:cubicBezTo>
                <a:cubicBezTo>
                  <a:pt x="2332559" y="151913"/>
                  <a:pt x="2335419" y="151786"/>
                  <a:pt x="2339360" y="151786"/>
                </a:cubicBezTo>
                <a:cubicBezTo>
                  <a:pt x="2363767" y="151786"/>
                  <a:pt x="2382519" y="159413"/>
                  <a:pt x="2395612" y="174668"/>
                </a:cubicBezTo>
                <a:cubicBezTo>
                  <a:pt x="2406545" y="187381"/>
                  <a:pt x="2412011" y="203080"/>
                  <a:pt x="2412011" y="221768"/>
                </a:cubicBezTo>
                <a:cubicBezTo>
                  <a:pt x="2412011" y="248464"/>
                  <a:pt x="2404129" y="271346"/>
                  <a:pt x="2388366" y="290415"/>
                </a:cubicBezTo>
                <a:cubicBezTo>
                  <a:pt x="2369297" y="313424"/>
                  <a:pt x="2342284" y="324929"/>
                  <a:pt x="2307325" y="324929"/>
                </a:cubicBezTo>
                <a:cubicBezTo>
                  <a:pt x="2289654" y="324929"/>
                  <a:pt x="2264261" y="322132"/>
                  <a:pt x="2231146" y="316539"/>
                </a:cubicBezTo>
                <a:cubicBezTo>
                  <a:pt x="2198030" y="310945"/>
                  <a:pt x="2175242" y="308148"/>
                  <a:pt x="2162785" y="308148"/>
                </a:cubicBezTo>
                <a:cubicBezTo>
                  <a:pt x="2145877" y="308148"/>
                  <a:pt x="2132720" y="311263"/>
                  <a:pt x="2123313" y="317492"/>
                </a:cubicBezTo>
                <a:lnTo>
                  <a:pt x="2124075" y="269058"/>
                </a:lnTo>
                <a:cubicBezTo>
                  <a:pt x="2127889" y="267405"/>
                  <a:pt x="2132720" y="266579"/>
                  <a:pt x="2138567" y="266579"/>
                </a:cubicBezTo>
                <a:cubicBezTo>
                  <a:pt x="2147975" y="266579"/>
                  <a:pt x="2157636" y="269058"/>
                  <a:pt x="2167552" y="274016"/>
                </a:cubicBezTo>
                <a:cubicBezTo>
                  <a:pt x="2150899" y="215157"/>
                  <a:pt x="2142572" y="149815"/>
                  <a:pt x="2142572" y="77990"/>
                </a:cubicBezTo>
                <a:cubicBezTo>
                  <a:pt x="2142572" y="76973"/>
                  <a:pt x="2142635" y="75353"/>
                  <a:pt x="2142763" y="73128"/>
                </a:cubicBezTo>
                <a:cubicBezTo>
                  <a:pt x="2142890" y="70903"/>
                  <a:pt x="2142953" y="69282"/>
                  <a:pt x="2142953" y="68265"/>
                </a:cubicBezTo>
                <a:cubicBezTo>
                  <a:pt x="2142953" y="59621"/>
                  <a:pt x="2138885" y="54409"/>
                  <a:pt x="2130749" y="52629"/>
                </a:cubicBezTo>
                <a:cubicBezTo>
                  <a:pt x="2122486" y="51485"/>
                  <a:pt x="2114287" y="50341"/>
                  <a:pt x="2106151" y="49197"/>
                </a:cubicBezTo>
                <a:cubicBezTo>
                  <a:pt x="2103862" y="48434"/>
                  <a:pt x="2102718" y="42586"/>
                  <a:pt x="2102718" y="31654"/>
                </a:cubicBezTo>
                <a:cubicBezTo>
                  <a:pt x="2102718" y="19831"/>
                  <a:pt x="2103354" y="11314"/>
                  <a:pt x="2104625" y="6102"/>
                </a:cubicBezTo>
                <a:close/>
                <a:moveTo>
                  <a:pt x="4181233" y="5720"/>
                </a:moveTo>
                <a:cubicBezTo>
                  <a:pt x="4268186" y="5720"/>
                  <a:pt x="4317002" y="31145"/>
                  <a:pt x="4327680" y="81995"/>
                </a:cubicBezTo>
                <a:cubicBezTo>
                  <a:pt x="4329206" y="89495"/>
                  <a:pt x="4329968" y="96233"/>
                  <a:pt x="4329968" y="102207"/>
                </a:cubicBezTo>
                <a:cubicBezTo>
                  <a:pt x="4329968" y="115683"/>
                  <a:pt x="4325360" y="125439"/>
                  <a:pt x="4316144" y="131478"/>
                </a:cubicBezTo>
                <a:cubicBezTo>
                  <a:pt x="4306927" y="137516"/>
                  <a:pt x="4291895" y="140535"/>
                  <a:pt x="4271046" y="140535"/>
                </a:cubicBezTo>
                <a:cubicBezTo>
                  <a:pt x="4246130" y="140535"/>
                  <a:pt x="4225091" y="136022"/>
                  <a:pt x="4207929" y="126997"/>
                </a:cubicBezTo>
                <a:cubicBezTo>
                  <a:pt x="4191912" y="118479"/>
                  <a:pt x="4183903" y="108691"/>
                  <a:pt x="4183903" y="97631"/>
                </a:cubicBezTo>
                <a:cubicBezTo>
                  <a:pt x="4183903" y="86698"/>
                  <a:pt x="4189115" y="76783"/>
                  <a:pt x="4199539" y="67884"/>
                </a:cubicBezTo>
                <a:cubicBezTo>
                  <a:pt x="4210472" y="58477"/>
                  <a:pt x="4223629" y="53773"/>
                  <a:pt x="4239011" y="53773"/>
                </a:cubicBezTo>
                <a:cubicBezTo>
                  <a:pt x="4241426" y="53773"/>
                  <a:pt x="4244732" y="53837"/>
                  <a:pt x="4248927" y="53964"/>
                </a:cubicBezTo>
                <a:cubicBezTo>
                  <a:pt x="4253122" y="54091"/>
                  <a:pt x="4255664" y="54155"/>
                  <a:pt x="4256554" y="54155"/>
                </a:cubicBezTo>
                <a:lnTo>
                  <a:pt x="4259605" y="54155"/>
                </a:lnTo>
                <a:cubicBezTo>
                  <a:pt x="4262275" y="53392"/>
                  <a:pt x="4263610" y="52121"/>
                  <a:pt x="4263610" y="50341"/>
                </a:cubicBezTo>
                <a:cubicBezTo>
                  <a:pt x="4263610" y="45892"/>
                  <a:pt x="4258779" y="41379"/>
                  <a:pt x="4249118" y="36802"/>
                </a:cubicBezTo>
                <a:cubicBezTo>
                  <a:pt x="4237549" y="31209"/>
                  <a:pt x="4223121" y="28412"/>
                  <a:pt x="4205832" y="28412"/>
                </a:cubicBezTo>
                <a:cubicBezTo>
                  <a:pt x="4181043" y="28412"/>
                  <a:pt x="4160322" y="36421"/>
                  <a:pt x="4143668" y="52438"/>
                </a:cubicBezTo>
                <a:cubicBezTo>
                  <a:pt x="4123964" y="71253"/>
                  <a:pt x="4114112" y="98267"/>
                  <a:pt x="4114112" y="133480"/>
                </a:cubicBezTo>
                <a:cubicBezTo>
                  <a:pt x="4114112" y="143396"/>
                  <a:pt x="4115002" y="154328"/>
                  <a:pt x="4116781" y="166278"/>
                </a:cubicBezTo>
                <a:cubicBezTo>
                  <a:pt x="4124918" y="219416"/>
                  <a:pt x="4132227" y="255011"/>
                  <a:pt x="4138710" y="273062"/>
                </a:cubicBezTo>
                <a:cubicBezTo>
                  <a:pt x="4146592" y="295055"/>
                  <a:pt x="4157779" y="306051"/>
                  <a:pt x="4172271" y="306051"/>
                </a:cubicBezTo>
                <a:cubicBezTo>
                  <a:pt x="4194137" y="306051"/>
                  <a:pt x="4205069" y="294355"/>
                  <a:pt x="4205069" y="270965"/>
                </a:cubicBezTo>
                <a:cubicBezTo>
                  <a:pt x="4205069" y="260540"/>
                  <a:pt x="4202463" y="244269"/>
                  <a:pt x="4197251" y="222149"/>
                </a:cubicBezTo>
                <a:cubicBezTo>
                  <a:pt x="4195090" y="213123"/>
                  <a:pt x="4190450" y="207466"/>
                  <a:pt x="4183331" y="205178"/>
                </a:cubicBezTo>
                <a:cubicBezTo>
                  <a:pt x="4175831" y="203907"/>
                  <a:pt x="4168330" y="202635"/>
                  <a:pt x="4160830" y="201364"/>
                </a:cubicBezTo>
                <a:cubicBezTo>
                  <a:pt x="4158033" y="200856"/>
                  <a:pt x="4156190" y="197042"/>
                  <a:pt x="4155300" y="189923"/>
                </a:cubicBezTo>
                <a:cubicBezTo>
                  <a:pt x="4154791" y="184457"/>
                  <a:pt x="4154855" y="179690"/>
                  <a:pt x="4155491" y="175622"/>
                </a:cubicBezTo>
                <a:cubicBezTo>
                  <a:pt x="4157906" y="176893"/>
                  <a:pt x="4210472" y="178355"/>
                  <a:pt x="4313188" y="180007"/>
                </a:cubicBezTo>
                <a:cubicBezTo>
                  <a:pt x="4295772" y="207339"/>
                  <a:pt x="4287064" y="239501"/>
                  <a:pt x="4287064" y="276495"/>
                </a:cubicBezTo>
                <a:cubicBezTo>
                  <a:pt x="4287064" y="283232"/>
                  <a:pt x="4287445" y="288126"/>
                  <a:pt x="4288208" y="291177"/>
                </a:cubicBezTo>
                <a:cubicBezTo>
                  <a:pt x="4284013" y="296135"/>
                  <a:pt x="4274034" y="302237"/>
                  <a:pt x="4258270" y="309483"/>
                </a:cubicBezTo>
                <a:cubicBezTo>
                  <a:pt x="4235007" y="320289"/>
                  <a:pt x="4206722" y="329060"/>
                  <a:pt x="4173415" y="335798"/>
                </a:cubicBezTo>
                <a:cubicBezTo>
                  <a:pt x="4157906" y="338976"/>
                  <a:pt x="4143859" y="340565"/>
                  <a:pt x="4131274" y="340565"/>
                </a:cubicBezTo>
                <a:cubicBezTo>
                  <a:pt x="4062499" y="340565"/>
                  <a:pt x="4028112" y="296008"/>
                  <a:pt x="4028112" y="206894"/>
                </a:cubicBezTo>
                <a:cubicBezTo>
                  <a:pt x="4028112" y="72778"/>
                  <a:pt x="4079153" y="5720"/>
                  <a:pt x="4181233" y="5720"/>
                </a:cubicBezTo>
                <a:close/>
                <a:moveTo>
                  <a:pt x="5185776" y="4195"/>
                </a:moveTo>
                <a:cubicBezTo>
                  <a:pt x="5221371" y="22119"/>
                  <a:pt x="5257220" y="31082"/>
                  <a:pt x="5293323" y="31082"/>
                </a:cubicBezTo>
                <a:cubicBezTo>
                  <a:pt x="5304764" y="31082"/>
                  <a:pt x="5323230" y="29810"/>
                  <a:pt x="5348718" y="27268"/>
                </a:cubicBezTo>
                <a:cubicBezTo>
                  <a:pt x="5374206" y="24725"/>
                  <a:pt x="5393497" y="23454"/>
                  <a:pt x="5406591" y="23454"/>
                </a:cubicBezTo>
                <a:cubicBezTo>
                  <a:pt x="5441550" y="23454"/>
                  <a:pt x="5467738" y="31209"/>
                  <a:pt x="5485153" y="46718"/>
                </a:cubicBezTo>
                <a:cubicBezTo>
                  <a:pt x="5500408" y="60193"/>
                  <a:pt x="5508036" y="78308"/>
                  <a:pt x="5508036" y="101063"/>
                </a:cubicBezTo>
                <a:cubicBezTo>
                  <a:pt x="5508036" y="115301"/>
                  <a:pt x="5504921" y="130302"/>
                  <a:pt x="5498692" y="146065"/>
                </a:cubicBezTo>
                <a:cubicBezTo>
                  <a:pt x="5477717" y="198568"/>
                  <a:pt x="5443330" y="224819"/>
                  <a:pt x="5395531" y="224819"/>
                </a:cubicBezTo>
                <a:cubicBezTo>
                  <a:pt x="5375954" y="224819"/>
                  <a:pt x="5357775" y="220369"/>
                  <a:pt x="5340995" y="211471"/>
                </a:cubicBezTo>
                <a:cubicBezTo>
                  <a:pt x="5331588" y="206386"/>
                  <a:pt x="5320210" y="198123"/>
                  <a:pt x="5306862" y="186681"/>
                </a:cubicBezTo>
                <a:cubicBezTo>
                  <a:pt x="5315252" y="226725"/>
                  <a:pt x="5330634" y="268613"/>
                  <a:pt x="5353008" y="312344"/>
                </a:cubicBezTo>
                <a:cubicBezTo>
                  <a:pt x="5300887" y="322768"/>
                  <a:pt x="5247623" y="333955"/>
                  <a:pt x="5193213" y="345904"/>
                </a:cubicBezTo>
                <a:cubicBezTo>
                  <a:pt x="5191942" y="341328"/>
                  <a:pt x="5191306" y="336370"/>
                  <a:pt x="5191306" y="331031"/>
                </a:cubicBezTo>
                <a:cubicBezTo>
                  <a:pt x="5191306" y="324420"/>
                  <a:pt x="5192514" y="320670"/>
                  <a:pt x="5194929" y="319780"/>
                </a:cubicBezTo>
                <a:cubicBezTo>
                  <a:pt x="5199506" y="318509"/>
                  <a:pt x="5206244" y="316411"/>
                  <a:pt x="5215142" y="313488"/>
                </a:cubicBezTo>
                <a:cubicBezTo>
                  <a:pt x="5224676" y="309928"/>
                  <a:pt x="5229443" y="304144"/>
                  <a:pt x="5229443" y="296135"/>
                </a:cubicBezTo>
                <a:cubicBezTo>
                  <a:pt x="5229443" y="294991"/>
                  <a:pt x="5229380" y="293783"/>
                  <a:pt x="5229253" y="292512"/>
                </a:cubicBezTo>
                <a:cubicBezTo>
                  <a:pt x="5221880" y="236578"/>
                  <a:pt x="5218193" y="191639"/>
                  <a:pt x="5218193" y="157697"/>
                </a:cubicBezTo>
                <a:cubicBezTo>
                  <a:pt x="5218193" y="121975"/>
                  <a:pt x="5221625" y="87334"/>
                  <a:pt x="5228490" y="53773"/>
                </a:cubicBezTo>
                <a:cubicBezTo>
                  <a:pt x="5220227" y="56697"/>
                  <a:pt x="5212536" y="58159"/>
                  <a:pt x="5205417" y="58159"/>
                </a:cubicBezTo>
                <a:cubicBezTo>
                  <a:pt x="5196264" y="58159"/>
                  <a:pt x="5188573" y="56189"/>
                  <a:pt x="5182344" y="52248"/>
                </a:cubicBezTo>
                <a:close/>
                <a:moveTo>
                  <a:pt x="4861926" y="4195"/>
                </a:moveTo>
                <a:cubicBezTo>
                  <a:pt x="4897521" y="22119"/>
                  <a:pt x="4933370" y="31082"/>
                  <a:pt x="4969473" y="31082"/>
                </a:cubicBezTo>
                <a:cubicBezTo>
                  <a:pt x="4980914" y="31082"/>
                  <a:pt x="4999379" y="29810"/>
                  <a:pt x="5024868" y="27268"/>
                </a:cubicBezTo>
                <a:cubicBezTo>
                  <a:pt x="5050356" y="24725"/>
                  <a:pt x="5069647" y="23454"/>
                  <a:pt x="5082741" y="23454"/>
                </a:cubicBezTo>
                <a:cubicBezTo>
                  <a:pt x="5117700" y="23454"/>
                  <a:pt x="5143888" y="31209"/>
                  <a:pt x="5161303" y="46718"/>
                </a:cubicBezTo>
                <a:cubicBezTo>
                  <a:pt x="5176558" y="60193"/>
                  <a:pt x="5184186" y="78308"/>
                  <a:pt x="5184186" y="101063"/>
                </a:cubicBezTo>
                <a:cubicBezTo>
                  <a:pt x="5184186" y="115301"/>
                  <a:pt x="5181071" y="130302"/>
                  <a:pt x="5174842" y="146065"/>
                </a:cubicBezTo>
                <a:cubicBezTo>
                  <a:pt x="5153867" y="198568"/>
                  <a:pt x="5119480" y="224819"/>
                  <a:pt x="5071681" y="224819"/>
                </a:cubicBezTo>
                <a:cubicBezTo>
                  <a:pt x="5052104" y="224819"/>
                  <a:pt x="5033925" y="220369"/>
                  <a:pt x="5017145" y="211471"/>
                </a:cubicBezTo>
                <a:cubicBezTo>
                  <a:pt x="5007738" y="206386"/>
                  <a:pt x="4996360" y="198123"/>
                  <a:pt x="4983012" y="186681"/>
                </a:cubicBezTo>
                <a:cubicBezTo>
                  <a:pt x="4991402" y="226725"/>
                  <a:pt x="5006784" y="268613"/>
                  <a:pt x="5029158" y="312344"/>
                </a:cubicBezTo>
                <a:cubicBezTo>
                  <a:pt x="4977037" y="322768"/>
                  <a:pt x="4923772" y="333955"/>
                  <a:pt x="4869363" y="345904"/>
                </a:cubicBezTo>
                <a:cubicBezTo>
                  <a:pt x="4868092" y="341328"/>
                  <a:pt x="4867456" y="336370"/>
                  <a:pt x="4867456" y="331031"/>
                </a:cubicBezTo>
                <a:cubicBezTo>
                  <a:pt x="4867456" y="324420"/>
                  <a:pt x="4868664" y="320670"/>
                  <a:pt x="4871079" y="319780"/>
                </a:cubicBezTo>
                <a:cubicBezTo>
                  <a:pt x="4875656" y="318509"/>
                  <a:pt x="4882393" y="316411"/>
                  <a:pt x="4891292" y="313488"/>
                </a:cubicBezTo>
                <a:cubicBezTo>
                  <a:pt x="4900826" y="309928"/>
                  <a:pt x="4905593" y="304144"/>
                  <a:pt x="4905593" y="296135"/>
                </a:cubicBezTo>
                <a:cubicBezTo>
                  <a:pt x="4905593" y="294991"/>
                  <a:pt x="4905530" y="293783"/>
                  <a:pt x="4905403" y="292512"/>
                </a:cubicBezTo>
                <a:cubicBezTo>
                  <a:pt x="4898029" y="236578"/>
                  <a:pt x="4894343" y="191639"/>
                  <a:pt x="4894343" y="157697"/>
                </a:cubicBezTo>
                <a:cubicBezTo>
                  <a:pt x="4894343" y="121975"/>
                  <a:pt x="4897775" y="87334"/>
                  <a:pt x="4904640" y="53773"/>
                </a:cubicBezTo>
                <a:cubicBezTo>
                  <a:pt x="4896377" y="56697"/>
                  <a:pt x="4888686" y="58159"/>
                  <a:pt x="4881567" y="58159"/>
                </a:cubicBezTo>
                <a:cubicBezTo>
                  <a:pt x="4872414" y="58159"/>
                  <a:pt x="4864723" y="56189"/>
                  <a:pt x="4858494" y="52248"/>
                </a:cubicBezTo>
                <a:close/>
                <a:moveTo>
                  <a:pt x="5501808" y="2669"/>
                </a:moveTo>
                <a:cubicBezTo>
                  <a:pt x="5504224" y="3813"/>
                  <a:pt x="5561430" y="9534"/>
                  <a:pt x="5673426" y="19831"/>
                </a:cubicBezTo>
                <a:cubicBezTo>
                  <a:pt x="5662620" y="41824"/>
                  <a:pt x="5652768" y="70426"/>
                  <a:pt x="5643869" y="105640"/>
                </a:cubicBezTo>
                <a:cubicBezTo>
                  <a:pt x="5634335" y="142887"/>
                  <a:pt x="5629568" y="173524"/>
                  <a:pt x="5629568" y="197551"/>
                </a:cubicBezTo>
                <a:cubicBezTo>
                  <a:pt x="5629568" y="255138"/>
                  <a:pt x="5651560" y="283931"/>
                  <a:pt x="5695545" y="283931"/>
                </a:cubicBezTo>
                <a:cubicBezTo>
                  <a:pt x="5727453" y="283931"/>
                  <a:pt x="5751480" y="277893"/>
                  <a:pt x="5767625" y="265816"/>
                </a:cubicBezTo>
                <a:cubicBezTo>
                  <a:pt x="5779447" y="257045"/>
                  <a:pt x="5785358" y="247192"/>
                  <a:pt x="5785358" y="236260"/>
                </a:cubicBezTo>
                <a:cubicBezTo>
                  <a:pt x="5785358" y="230539"/>
                  <a:pt x="5783960" y="227679"/>
                  <a:pt x="5781163" y="227679"/>
                </a:cubicBezTo>
                <a:cubicBezTo>
                  <a:pt x="5780528" y="227679"/>
                  <a:pt x="5779892" y="227933"/>
                  <a:pt x="5779256" y="228442"/>
                </a:cubicBezTo>
                <a:cubicBezTo>
                  <a:pt x="5759806" y="241917"/>
                  <a:pt x="5739848" y="248654"/>
                  <a:pt x="5719381" y="248654"/>
                </a:cubicBezTo>
                <a:cubicBezTo>
                  <a:pt x="5700694" y="248654"/>
                  <a:pt x="5685757" y="242298"/>
                  <a:pt x="5674570" y="229586"/>
                </a:cubicBezTo>
                <a:cubicBezTo>
                  <a:pt x="5669612" y="223992"/>
                  <a:pt x="5667133" y="218018"/>
                  <a:pt x="5667133" y="211661"/>
                </a:cubicBezTo>
                <a:cubicBezTo>
                  <a:pt x="5667133" y="201237"/>
                  <a:pt x="5673172" y="191067"/>
                  <a:pt x="5685248" y="181152"/>
                </a:cubicBezTo>
                <a:cubicBezTo>
                  <a:pt x="5696943" y="171363"/>
                  <a:pt x="5712262" y="163545"/>
                  <a:pt x="5731204" y="157697"/>
                </a:cubicBezTo>
                <a:cubicBezTo>
                  <a:pt x="5746204" y="152994"/>
                  <a:pt x="5758535" y="150642"/>
                  <a:pt x="5768197" y="150642"/>
                </a:cubicBezTo>
                <a:cubicBezTo>
                  <a:pt x="5795783" y="150642"/>
                  <a:pt x="5809575" y="170600"/>
                  <a:pt x="5809575" y="210517"/>
                </a:cubicBezTo>
                <a:cubicBezTo>
                  <a:pt x="5809575" y="229713"/>
                  <a:pt x="5806652" y="248464"/>
                  <a:pt x="5800804" y="266770"/>
                </a:cubicBezTo>
                <a:cubicBezTo>
                  <a:pt x="5796609" y="279990"/>
                  <a:pt x="5790825" y="292830"/>
                  <a:pt x="5783452" y="305288"/>
                </a:cubicBezTo>
                <a:cubicBezTo>
                  <a:pt x="5779384" y="311644"/>
                  <a:pt x="5775379" y="318064"/>
                  <a:pt x="5771438" y="324547"/>
                </a:cubicBezTo>
                <a:cubicBezTo>
                  <a:pt x="5770421" y="326200"/>
                  <a:pt x="5768705" y="326836"/>
                  <a:pt x="5766290" y="326454"/>
                </a:cubicBezTo>
                <a:cubicBezTo>
                  <a:pt x="5719381" y="319335"/>
                  <a:pt x="5674760" y="315776"/>
                  <a:pt x="5632428" y="315776"/>
                </a:cubicBezTo>
                <a:cubicBezTo>
                  <a:pt x="5576494" y="315776"/>
                  <a:pt x="5542869" y="323467"/>
                  <a:pt x="5531555" y="338849"/>
                </a:cubicBezTo>
                <a:lnTo>
                  <a:pt x="5522974" y="290796"/>
                </a:lnTo>
                <a:cubicBezTo>
                  <a:pt x="5529839" y="286220"/>
                  <a:pt x="5538674" y="283931"/>
                  <a:pt x="5549480" y="283931"/>
                </a:cubicBezTo>
                <a:cubicBezTo>
                  <a:pt x="5554946" y="283931"/>
                  <a:pt x="5561239" y="284694"/>
                  <a:pt x="5568358" y="286220"/>
                </a:cubicBezTo>
                <a:cubicBezTo>
                  <a:pt x="5550815" y="242362"/>
                  <a:pt x="5542043" y="181978"/>
                  <a:pt x="5542043" y="105068"/>
                </a:cubicBezTo>
                <a:cubicBezTo>
                  <a:pt x="5542043" y="99347"/>
                  <a:pt x="5542202" y="90607"/>
                  <a:pt x="5542520" y="78848"/>
                </a:cubicBezTo>
                <a:cubicBezTo>
                  <a:pt x="5542838" y="67089"/>
                  <a:pt x="5542996" y="58095"/>
                  <a:pt x="5542996" y="51866"/>
                </a:cubicBezTo>
                <a:cubicBezTo>
                  <a:pt x="5542996" y="41061"/>
                  <a:pt x="5537212" y="34578"/>
                  <a:pt x="5525644" y="32416"/>
                </a:cubicBezTo>
                <a:cubicBezTo>
                  <a:pt x="5521449" y="31908"/>
                  <a:pt x="5514966" y="30827"/>
                  <a:pt x="5506194" y="29175"/>
                </a:cubicBezTo>
                <a:cubicBezTo>
                  <a:pt x="5502762" y="28285"/>
                  <a:pt x="5501045" y="22183"/>
                  <a:pt x="5501045" y="10869"/>
                </a:cubicBezTo>
                <a:cubicBezTo>
                  <a:pt x="5501045" y="7945"/>
                  <a:pt x="5501300" y="5212"/>
                  <a:pt x="5501808" y="2669"/>
                </a:cubicBezTo>
                <a:close/>
                <a:moveTo>
                  <a:pt x="3262448" y="2288"/>
                </a:moveTo>
                <a:cubicBezTo>
                  <a:pt x="3242235" y="48053"/>
                  <a:pt x="3232128" y="94516"/>
                  <a:pt x="3232128" y="141679"/>
                </a:cubicBezTo>
                <a:cubicBezTo>
                  <a:pt x="3232128" y="149815"/>
                  <a:pt x="3232256" y="155790"/>
                  <a:pt x="3232510" y="159604"/>
                </a:cubicBezTo>
                <a:cubicBezTo>
                  <a:pt x="3250307" y="113077"/>
                  <a:pt x="3269058" y="79389"/>
                  <a:pt x="3288762" y="58540"/>
                </a:cubicBezTo>
                <a:cubicBezTo>
                  <a:pt x="3314568" y="31463"/>
                  <a:pt x="3347748" y="17924"/>
                  <a:pt x="3388300" y="17924"/>
                </a:cubicBezTo>
                <a:cubicBezTo>
                  <a:pt x="3425802" y="17924"/>
                  <a:pt x="3453134" y="32988"/>
                  <a:pt x="3470295" y="63117"/>
                </a:cubicBezTo>
                <a:cubicBezTo>
                  <a:pt x="3475761" y="72778"/>
                  <a:pt x="3478495" y="82185"/>
                  <a:pt x="3478495" y="91338"/>
                </a:cubicBezTo>
                <a:cubicBezTo>
                  <a:pt x="3478495" y="112568"/>
                  <a:pt x="3460125" y="127505"/>
                  <a:pt x="3423387" y="136150"/>
                </a:cubicBezTo>
                <a:cubicBezTo>
                  <a:pt x="3409021" y="139582"/>
                  <a:pt x="3395991" y="141298"/>
                  <a:pt x="3384296" y="141298"/>
                </a:cubicBezTo>
                <a:cubicBezTo>
                  <a:pt x="3369550" y="141298"/>
                  <a:pt x="3357727" y="138946"/>
                  <a:pt x="3348828" y="134243"/>
                </a:cubicBezTo>
                <a:cubicBezTo>
                  <a:pt x="3339548" y="129285"/>
                  <a:pt x="3334972" y="122293"/>
                  <a:pt x="3335099" y="113267"/>
                </a:cubicBezTo>
                <a:cubicBezTo>
                  <a:pt x="3335353" y="100174"/>
                  <a:pt x="3339866" y="89050"/>
                  <a:pt x="3348638" y="79897"/>
                </a:cubicBezTo>
                <a:cubicBezTo>
                  <a:pt x="3354867" y="73414"/>
                  <a:pt x="3363575" y="67820"/>
                  <a:pt x="3374761" y="63117"/>
                </a:cubicBezTo>
                <a:cubicBezTo>
                  <a:pt x="3381627" y="60574"/>
                  <a:pt x="3388491" y="57968"/>
                  <a:pt x="3395356" y="55299"/>
                </a:cubicBezTo>
                <a:cubicBezTo>
                  <a:pt x="3399170" y="53519"/>
                  <a:pt x="3401076" y="51485"/>
                  <a:pt x="3401076" y="49197"/>
                </a:cubicBezTo>
                <a:cubicBezTo>
                  <a:pt x="3401076" y="46781"/>
                  <a:pt x="3397454" y="45574"/>
                  <a:pt x="3390207" y="45574"/>
                </a:cubicBezTo>
                <a:cubicBezTo>
                  <a:pt x="3343044" y="45574"/>
                  <a:pt x="3300712" y="83965"/>
                  <a:pt x="3263211" y="160748"/>
                </a:cubicBezTo>
                <a:lnTo>
                  <a:pt x="3263592" y="160748"/>
                </a:lnTo>
                <a:cubicBezTo>
                  <a:pt x="3263846" y="160748"/>
                  <a:pt x="3265912" y="160621"/>
                  <a:pt x="3269789" y="160367"/>
                </a:cubicBezTo>
                <a:cubicBezTo>
                  <a:pt x="3273667" y="160112"/>
                  <a:pt x="3277512" y="159985"/>
                  <a:pt x="3281326" y="159985"/>
                </a:cubicBezTo>
                <a:cubicBezTo>
                  <a:pt x="3313742" y="159985"/>
                  <a:pt x="3347684" y="168884"/>
                  <a:pt x="3383152" y="186681"/>
                </a:cubicBezTo>
                <a:cubicBezTo>
                  <a:pt x="3438324" y="214140"/>
                  <a:pt x="3465909" y="256663"/>
                  <a:pt x="3465909" y="314250"/>
                </a:cubicBezTo>
                <a:cubicBezTo>
                  <a:pt x="3420018" y="313488"/>
                  <a:pt x="3383215" y="313106"/>
                  <a:pt x="3355502" y="313106"/>
                </a:cubicBezTo>
                <a:cubicBezTo>
                  <a:pt x="3332747" y="313106"/>
                  <a:pt x="3318954" y="313488"/>
                  <a:pt x="3314123" y="314250"/>
                </a:cubicBezTo>
                <a:cubicBezTo>
                  <a:pt x="3312725" y="310437"/>
                  <a:pt x="3312026" y="306178"/>
                  <a:pt x="3312026" y="301474"/>
                </a:cubicBezTo>
                <a:cubicBezTo>
                  <a:pt x="3312026" y="295627"/>
                  <a:pt x="3313361" y="292385"/>
                  <a:pt x="3316030" y="291749"/>
                </a:cubicBezTo>
                <a:cubicBezTo>
                  <a:pt x="3327599" y="288317"/>
                  <a:pt x="3335353" y="285584"/>
                  <a:pt x="3339294" y="283550"/>
                </a:cubicBezTo>
                <a:cubicBezTo>
                  <a:pt x="3346921" y="279482"/>
                  <a:pt x="3350736" y="274397"/>
                  <a:pt x="3350736" y="268295"/>
                </a:cubicBezTo>
                <a:cubicBezTo>
                  <a:pt x="3350736" y="253549"/>
                  <a:pt x="3341773" y="238802"/>
                  <a:pt x="3323849" y="224056"/>
                </a:cubicBezTo>
                <a:cubicBezTo>
                  <a:pt x="3302873" y="206894"/>
                  <a:pt x="3277448" y="198313"/>
                  <a:pt x="3247574" y="198313"/>
                </a:cubicBezTo>
                <a:cubicBezTo>
                  <a:pt x="3244269" y="198313"/>
                  <a:pt x="3242616" y="199902"/>
                  <a:pt x="3242616" y="203080"/>
                </a:cubicBezTo>
                <a:cubicBezTo>
                  <a:pt x="3245540" y="230158"/>
                  <a:pt x="3257490" y="272935"/>
                  <a:pt x="3278465" y="331412"/>
                </a:cubicBezTo>
                <a:cubicBezTo>
                  <a:pt x="3265880" y="325183"/>
                  <a:pt x="3248146" y="318763"/>
                  <a:pt x="3225264" y="312153"/>
                </a:cubicBezTo>
                <a:cubicBezTo>
                  <a:pt x="3196661" y="304017"/>
                  <a:pt x="3173016" y="299949"/>
                  <a:pt x="3154329" y="299949"/>
                </a:cubicBezTo>
                <a:cubicBezTo>
                  <a:pt x="3140854" y="299949"/>
                  <a:pt x="3130811" y="302110"/>
                  <a:pt x="3124200" y="306432"/>
                </a:cubicBezTo>
                <a:lnTo>
                  <a:pt x="3124963" y="256854"/>
                </a:lnTo>
                <a:cubicBezTo>
                  <a:pt x="3129667" y="255328"/>
                  <a:pt x="3135133" y="254566"/>
                  <a:pt x="3141362" y="254566"/>
                </a:cubicBezTo>
                <a:cubicBezTo>
                  <a:pt x="3151532" y="254566"/>
                  <a:pt x="3162465" y="257299"/>
                  <a:pt x="3174160" y="262765"/>
                </a:cubicBezTo>
                <a:cubicBezTo>
                  <a:pt x="3165643" y="239629"/>
                  <a:pt x="3158524" y="211407"/>
                  <a:pt x="3152803" y="178101"/>
                </a:cubicBezTo>
                <a:cubicBezTo>
                  <a:pt x="3146828" y="142887"/>
                  <a:pt x="3143841" y="110026"/>
                  <a:pt x="3143841" y="79516"/>
                </a:cubicBezTo>
                <a:cubicBezTo>
                  <a:pt x="3143841" y="77990"/>
                  <a:pt x="3143904" y="75829"/>
                  <a:pt x="3144032" y="73033"/>
                </a:cubicBezTo>
                <a:cubicBezTo>
                  <a:pt x="3144159" y="70236"/>
                  <a:pt x="3144222" y="68011"/>
                  <a:pt x="3144222" y="66359"/>
                </a:cubicBezTo>
                <a:cubicBezTo>
                  <a:pt x="3144222" y="59112"/>
                  <a:pt x="3141172" y="53710"/>
                  <a:pt x="3135070" y="50150"/>
                </a:cubicBezTo>
                <a:cubicBezTo>
                  <a:pt x="3130493" y="47481"/>
                  <a:pt x="3121022" y="44557"/>
                  <a:pt x="3106657" y="41379"/>
                </a:cubicBezTo>
                <a:cubicBezTo>
                  <a:pt x="3103352" y="40616"/>
                  <a:pt x="3101826" y="33688"/>
                  <a:pt x="3102081" y="20594"/>
                </a:cubicBezTo>
                <a:cubicBezTo>
                  <a:pt x="3148735" y="16399"/>
                  <a:pt x="3202191" y="10297"/>
                  <a:pt x="3262448" y="2288"/>
                </a:cubicBezTo>
                <a:close/>
                <a:moveTo>
                  <a:pt x="6533010" y="0"/>
                </a:moveTo>
                <a:cubicBezTo>
                  <a:pt x="6551825" y="30637"/>
                  <a:pt x="6572482" y="76846"/>
                  <a:pt x="6594983" y="138629"/>
                </a:cubicBezTo>
                <a:cubicBezTo>
                  <a:pt x="6605280" y="168503"/>
                  <a:pt x="6618946" y="208038"/>
                  <a:pt x="6635981" y="257235"/>
                </a:cubicBezTo>
                <a:cubicBezTo>
                  <a:pt x="6638396" y="263846"/>
                  <a:pt x="6645452" y="268994"/>
                  <a:pt x="6657147" y="272681"/>
                </a:cubicBezTo>
                <a:cubicBezTo>
                  <a:pt x="6666173" y="274715"/>
                  <a:pt x="6675135" y="276749"/>
                  <a:pt x="6684034" y="278783"/>
                </a:cubicBezTo>
                <a:cubicBezTo>
                  <a:pt x="6679966" y="286283"/>
                  <a:pt x="6673609" y="297597"/>
                  <a:pt x="6664965" y="312725"/>
                </a:cubicBezTo>
                <a:cubicBezTo>
                  <a:pt x="6644117" y="311708"/>
                  <a:pt x="6629561" y="311199"/>
                  <a:pt x="6621298" y="311199"/>
                </a:cubicBezTo>
                <a:cubicBezTo>
                  <a:pt x="6592695" y="311199"/>
                  <a:pt x="6561423" y="314060"/>
                  <a:pt x="6527481" y="319780"/>
                </a:cubicBezTo>
                <a:cubicBezTo>
                  <a:pt x="6530659" y="297915"/>
                  <a:pt x="6532248" y="276304"/>
                  <a:pt x="6532248" y="254947"/>
                </a:cubicBezTo>
                <a:cubicBezTo>
                  <a:pt x="6532248" y="231429"/>
                  <a:pt x="6530277" y="213060"/>
                  <a:pt x="6526336" y="199839"/>
                </a:cubicBezTo>
                <a:cubicBezTo>
                  <a:pt x="6505361" y="197805"/>
                  <a:pt x="6472690" y="194309"/>
                  <a:pt x="6428324" y="189351"/>
                </a:cubicBezTo>
                <a:cubicBezTo>
                  <a:pt x="6424129" y="204225"/>
                  <a:pt x="6419298" y="219162"/>
                  <a:pt x="6413832" y="234162"/>
                </a:cubicBezTo>
                <a:cubicBezTo>
                  <a:pt x="6407603" y="251324"/>
                  <a:pt x="6400865" y="265943"/>
                  <a:pt x="6393619" y="278020"/>
                </a:cubicBezTo>
                <a:cubicBezTo>
                  <a:pt x="6401120" y="279800"/>
                  <a:pt x="6420506" y="281452"/>
                  <a:pt x="6451778" y="282978"/>
                </a:cubicBezTo>
                <a:cubicBezTo>
                  <a:pt x="6449363" y="299377"/>
                  <a:pt x="6448155" y="314378"/>
                  <a:pt x="6448155" y="327980"/>
                </a:cubicBezTo>
                <a:cubicBezTo>
                  <a:pt x="6419298" y="318318"/>
                  <a:pt x="6392347" y="310373"/>
                  <a:pt x="6367304" y="304144"/>
                </a:cubicBezTo>
                <a:cubicBezTo>
                  <a:pt x="6350651" y="299949"/>
                  <a:pt x="6329294" y="295500"/>
                  <a:pt x="6303234" y="290796"/>
                </a:cubicBezTo>
                <a:cubicBezTo>
                  <a:pt x="6306793" y="286220"/>
                  <a:pt x="6311115" y="280372"/>
                  <a:pt x="6316200" y="273253"/>
                </a:cubicBezTo>
                <a:lnTo>
                  <a:pt x="6326307" y="259333"/>
                </a:lnTo>
                <a:cubicBezTo>
                  <a:pt x="6330883" y="261240"/>
                  <a:pt x="6338193" y="264481"/>
                  <a:pt x="6348236" y="269058"/>
                </a:cubicBezTo>
                <a:cubicBezTo>
                  <a:pt x="6367432" y="242616"/>
                  <a:pt x="6384720" y="204225"/>
                  <a:pt x="6400102" y="153883"/>
                </a:cubicBezTo>
                <a:cubicBezTo>
                  <a:pt x="6416375" y="101127"/>
                  <a:pt x="6425145" y="57778"/>
                  <a:pt x="6426417" y="23836"/>
                </a:cubicBezTo>
                <a:cubicBezTo>
                  <a:pt x="6445359" y="21547"/>
                  <a:pt x="6462901" y="18687"/>
                  <a:pt x="6479046" y="15255"/>
                </a:cubicBezTo>
                <a:cubicBezTo>
                  <a:pt x="6495700" y="11568"/>
                  <a:pt x="6513688" y="6483"/>
                  <a:pt x="6533010" y="0"/>
                </a:cubicBezTo>
                <a:close/>
                <a:moveTo>
                  <a:pt x="4713736" y="0"/>
                </a:moveTo>
                <a:cubicBezTo>
                  <a:pt x="4732550" y="30637"/>
                  <a:pt x="4753208" y="76846"/>
                  <a:pt x="4775709" y="138629"/>
                </a:cubicBezTo>
                <a:cubicBezTo>
                  <a:pt x="4786006" y="168503"/>
                  <a:pt x="4799671" y="208038"/>
                  <a:pt x="4816706" y="257235"/>
                </a:cubicBezTo>
                <a:cubicBezTo>
                  <a:pt x="4819121" y="263846"/>
                  <a:pt x="4826177" y="268994"/>
                  <a:pt x="4837872" y="272681"/>
                </a:cubicBezTo>
                <a:cubicBezTo>
                  <a:pt x="4846898" y="274715"/>
                  <a:pt x="4855860" y="276749"/>
                  <a:pt x="4864759" y="278783"/>
                </a:cubicBezTo>
                <a:cubicBezTo>
                  <a:pt x="4860691" y="286283"/>
                  <a:pt x="4854335" y="297597"/>
                  <a:pt x="4845690" y="312725"/>
                </a:cubicBezTo>
                <a:cubicBezTo>
                  <a:pt x="4824842" y="311708"/>
                  <a:pt x="4810286" y="311199"/>
                  <a:pt x="4802023" y="311199"/>
                </a:cubicBezTo>
                <a:cubicBezTo>
                  <a:pt x="4773420" y="311199"/>
                  <a:pt x="4742148" y="314060"/>
                  <a:pt x="4708206" y="319780"/>
                </a:cubicBezTo>
                <a:cubicBezTo>
                  <a:pt x="4711384" y="297915"/>
                  <a:pt x="4712973" y="276304"/>
                  <a:pt x="4712973" y="254947"/>
                </a:cubicBezTo>
                <a:cubicBezTo>
                  <a:pt x="4712973" y="231429"/>
                  <a:pt x="4711002" y="213060"/>
                  <a:pt x="4707062" y="199839"/>
                </a:cubicBezTo>
                <a:cubicBezTo>
                  <a:pt x="4686086" y="197805"/>
                  <a:pt x="4653415" y="194309"/>
                  <a:pt x="4609049" y="189351"/>
                </a:cubicBezTo>
                <a:cubicBezTo>
                  <a:pt x="4604854" y="204225"/>
                  <a:pt x="4600023" y="219162"/>
                  <a:pt x="4594557" y="234162"/>
                </a:cubicBezTo>
                <a:cubicBezTo>
                  <a:pt x="4588328" y="251324"/>
                  <a:pt x="4581590" y="265943"/>
                  <a:pt x="4574344" y="278020"/>
                </a:cubicBezTo>
                <a:cubicBezTo>
                  <a:pt x="4581844" y="279800"/>
                  <a:pt x="4601231" y="281452"/>
                  <a:pt x="4632503" y="282978"/>
                </a:cubicBezTo>
                <a:cubicBezTo>
                  <a:pt x="4630088" y="299377"/>
                  <a:pt x="4628880" y="314378"/>
                  <a:pt x="4628880" y="327980"/>
                </a:cubicBezTo>
                <a:cubicBezTo>
                  <a:pt x="4600023" y="318318"/>
                  <a:pt x="4573073" y="310373"/>
                  <a:pt x="4548030" y="304144"/>
                </a:cubicBezTo>
                <a:cubicBezTo>
                  <a:pt x="4531376" y="299949"/>
                  <a:pt x="4510020" y="295500"/>
                  <a:pt x="4483959" y="290796"/>
                </a:cubicBezTo>
                <a:cubicBezTo>
                  <a:pt x="4487519" y="286220"/>
                  <a:pt x="4491841" y="280372"/>
                  <a:pt x="4496926" y="273253"/>
                </a:cubicBezTo>
                <a:lnTo>
                  <a:pt x="4507032" y="259333"/>
                </a:lnTo>
                <a:cubicBezTo>
                  <a:pt x="4511609" y="261240"/>
                  <a:pt x="4518918" y="264481"/>
                  <a:pt x="4528961" y="269058"/>
                </a:cubicBezTo>
                <a:cubicBezTo>
                  <a:pt x="4548157" y="242616"/>
                  <a:pt x="4565446" y="204225"/>
                  <a:pt x="4580828" y="153883"/>
                </a:cubicBezTo>
                <a:cubicBezTo>
                  <a:pt x="4597099" y="101127"/>
                  <a:pt x="4605871" y="57778"/>
                  <a:pt x="4607142" y="23836"/>
                </a:cubicBezTo>
                <a:cubicBezTo>
                  <a:pt x="4626083" y="21547"/>
                  <a:pt x="4643627" y="18687"/>
                  <a:pt x="4659772" y="15255"/>
                </a:cubicBezTo>
                <a:cubicBezTo>
                  <a:pt x="4676425" y="11568"/>
                  <a:pt x="4694413" y="6483"/>
                  <a:pt x="4713736" y="0"/>
                </a:cubicBezTo>
                <a:close/>
                <a:moveTo>
                  <a:pt x="2637286" y="0"/>
                </a:moveTo>
                <a:cubicBezTo>
                  <a:pt x="2656100" y="30637"/>
                  <a:pt x="2676758" y="76846"/>
                  <a:pt x="2699259" y="138629"/>
                </a:cubicBezTo>
                <a:cubicBezTo>
                  <a:pt x="2709556" y="168503"/>
                  <a:pt x="2723222" y="208038"/>
                  <a:pt x="2740256" y="257235"/>
                </a:cubicBezTo>
                <a:cubicBezTo>
                  <a:pt x="2742672" y="263846"/>
                  <a:pt x="2749727" y="268994"/>
                  <a:pt x="2761422" y="272681"/>
                </a:cubicBezTo>
                <a:cubicBezTo>
                  <a:pt x="2770448" y="274715"/>
                  <a:pt x="2779411" y="276749"/>
                  <a:pt x="2788309" y="278783"/>
                </a:cubicBezTo>
                <a:cubicBezTo>
                  <a:pt x="2784241" y="286283"/>
                  <a:pt x="2777885" y="297597"/>
                  <a:pt x="2769241" y="312725"/>
                </a:cubicBezTo>
                <a:cubicBezTo>
                  <a:pt x="2748392" y="311708"/>
                  <a:pt x="2733837" y="311199"/>
                  <a:pt x="2725574" y="311199"/>
                </a:cubicBezTo>
                <a:cubicBezTo>
                  <a:pt x="2696971" y="311199"/>
                  <a:pt x="2665698" y="314060"/>
                  <a:pt x="2631756" y="319780"/>
                </a:cubicBezTo>
                <a:cubicBezTo>
                  <a:pt x="2634934" y="297915"/>
                  <a:pt x="2636523" y="276304"/>
                  <a:pt x="2636523" y="254947"/>
                </a:cubicBezTo>
                <a:cubicBezTo>
                  <a:pt x="2636523" y="231429"/>
                  <a:pt x="2634552" y="213060"/>
                  <a:pt x="2630612" y="199839"/>
                </a:cubicBezTo>
                <a:cubicBezTo>
                  <a:pt x="2609636" y="197805"/>
                  <a:pt x="2576965" y="194309"/>
                  <a:pt x="2532599" y="189351"/>
                </a:cubicBezTo>
                <a:cubicBezTo>
                  <a:pt x="2528404" y="204225"/>
                  <a:pt x="2523574" y="219162"/>
                  <a:pt x="2518107" y="234162"/>
                </a:cubicBezTo>
                <a:cubicBezTo>
                  <a:pt x="2511878" y="251324"/>
                  <a:pt x="2505140" y="265943"/>
                  <a:pt x="2497894" y="278020"/>
                </a:cubicBezTo>
                <a:cubicBezTo>
                  <a:pt x="2505395" y="279800"/>
                  <a:pt x="2524781" y="281452"/>
                  <a:pt x="2556054" y="282978"/>
                </a:cubicBezTo>
                <a:cubicBezTo>
                  <a:pt x="2553638" y="299377"/>
                  <a:pt x="2552430" y="314378"/>
                  <a:pt x="2552430" y="327980"/>
                </a:cubicBezTo>
                <a:cubicBezTo>
                  <a:pt x="2523574" y="318318"/>
                  <a:pt x="2496623" y="310373"/>
                  <a:pt x="2471580" y="304144"/>
                </a:cubicBezTo>
                <a:cubicBezTo>
                  <a:pt x="2454927" y="299949"/>
                  <a:pt x="2433570" y="295500"/>
                  <a:pt x="2407509" y="290796"/>
                </a:cubicBezTo>
                <a:cubicBezTo>
                  <a:pt x="2411069" y="286220"/>
                  <a:pt x="2415391" y="280372"/>
                  <a:pt x="2420476" y="273253"/>
                </a:cubicBezTo>
                <a:lnTo>
                  <a:pt x="2430582" y="259333"/>
                </a:lnTo>
                <a:cubicBezTo>
                  <a:pt x="2435158" y="261240"/>
                  <a:pt x="2442468" y="264481"/>
                  <a:pt x="2452511" y="269058"/>
                </a:cubicBezTo>
                <a:cubicBezTo>
                  <a:pt x="2471707" y="242616"/>
                  <a:pt x="2488996" y="204225"/>
                  <a:pt x="2504378" y="153883"/>
                </a:cubicBezTo>
                <a:cubicBezTo>
                  <a:pt x="2520650" y="101127"/>
                  <a:pt x="2529421" y="57778"/>
                  <a:pt x="2530692" y="23836"/>
                </a:cubicBezTo>
                <a:cubicBezTo>
                  <a:pt x="2549634" y="21547"/>
                  <a:pt x="2567177" y="18687"/>
                  <a:pt x="2583322" y="15255"/>
                </a:cubicBezTo>
                <a:cubicBezTo>
                  <a:pt x="2599975" y="11568"/>
                  <a:pt x="2617963" y="6483"/>
                  <a:pt x="2637286" y="0"/>
                </a:cubicBezTo>
                <a:close/>
              </a:path>
            </a:pathLst>
          </a:custGeom>
          <a:noFill/>
          <a:extLst>
            <a:ext uri="{909E8E84-426E-40DD-AFC4-6F175D3DCCD1}">
              <a14:hiddenFill xmlns:a14="http://schemas.microsoft.com/office/drawing/2010/main">
                <a:solidFill>
                  <a:srgbClr val="FFFFFF"/>
                </a:solidFill>
              </a14:hiddenFill>
            </a:ext>
          </a:extLst>
        </p:spPr>
      </p:pic>
      <p:sp>
        <p:nvSpPr>
          <p:cNvPr id="118" name="Google Shape;118;p2"/>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a:t>
            </a:fld>
            <a:endParaRPr/>
          </a:p>
        </p:txBody>
      </p:sp>
      <p:sp>
        <p:nvSpPr>
          <p:cNvPr id="4" name="TextBox 3">
            <a:extLst>
              <a:ext uri="{FF2B5EF4-FFF2-40B4-BE49-F238E27FC236}">
                <a16:creationId xmlns:a16="http://schemas.microsoft.com/office/drawing/2014/main" id="{9246B6C8-9E19-AEE9-97D0-FBC3284F3BC5}"/>
              </a:ext>
            </a:extLst>
          </p:cNvPr>
          <p:cNvSpPr txBox="1"/>
          <p:nvPr/>
        </p:nvSpPr>
        <p:spPr>
          <a:xfrm>
            <a:off x="2507343" y="2767192"/>
            <a:ext cx="4586512" cy="369332"/>
          </a:xfrm>
          <a:prstGeom prst="rect">
            <a:avLst/>
          </a:prstGeom>
          <a:noFill/>
        </p:spPr>
        <p:txBody>
          <a:bodyPr wrap="none" rtlCol="0">
            <a:spAutoFit/>
          </a:bodyPr>
          <a:lstStyle/>
          <a:p>
            <a:r>
              <a:rPr lang="en-US" sz="1800" spc="300" dirty="0">
                <a:solidFill>
                  <a:srgbClr val="0070C0"/>
                </a:solidFill>
                <a:latin typeface="Blackadder ITC" panose="04020505051007020D02" pitchFamily="82" charset="0"/>
              </a:rPr>
              <a:t>A Secure &amp; Intelligent banking system</a:t>
            </a:r>
            <a:endParaRPr lang="en-IN" sz="1800" spc="300" dirty="0">
              <a:solidFill>
                <a:srgbClr val="0070C0"/>
              </a:solidFill>
              <a:latin typeface="Blackadder ITC" panose="04020505051007020D02" pitchFamily="82" charset="0"/>
            </a:endParaRPr>
          </a:p>
        </p:txBody>
      </p:sp>
      <p:sp>
        <p:nvSpPr>
          <p:cNvPr id="6" name="Google Shape;111;p1">
            <a:extLst>
              <a:ext uri="{FF2B5EF4-FFF2-40B4-BE49-F238E27FC236}">
                <a16:creationId xmlns:a16="http://schemas.microsoft.com/office/drawing/2014/main" id="{6E6A4DF1-1812-92B3-BFD9-46788D90FC60}"/>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FDEBC-872F-94A3-7804-5852FAECFB71}"/>
            </a:ext>
          </a:extLst>
        </p:cNvPr>
        <p:cNvGrpSpPr/>
        <p:nvPr/>
      </p:nvGrpSpPr>
      <p:grpSpPr>
        <a:xfrm>
          <a:off x="0" y="0"/>
          <a:ext cx="0" cy="0"/>
          <a:chOff x="0" y="0"/>
          <a:chExt cx="0" cy="0"/>
        </a:xfrm>
      </p:grpSpPr>
      <p:sp>
        <p:nvSpPr>
          <p:cNvPr id="5" name="Google Shape;309;p14">
            <a:extLst>
              <a:ext uri="{FF2B5EF4-FFF2-40B4-BE49-F238E27FC236}">
                <a16:creationId xmlns:a16="http://schemas.microsoft.com/office/drawing/2014/main" id="{8D770B3A-A750-DC51-8076-A3D6E53D3516}"/>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User transactions page</a:t>
            </a:r>
            <a:endParaRPr b="1" dirty="0">
              <a:solidFill>
                <a:schemeClr val="dk1"/>
              </a:solidFill>
              <a:latin typeface="Times New Roman"/>
              <a:ea typeface="Times New Roman"/>
              <a:cs typeface="Times New Roman"/>
              <a:sym typeface="Times New Roman"/>
            </a:endParaRPr>
          </a:p>
        </p:txBody>
      </p:sp>
      <p:sp>
        <p:nvSpPr>
          <p:cNvPr id="7" name="Google Shape;311;p14">
            <a:extLst>
              <a:ext uri="{FF2B5EF4-FFF2-40B4-BE49-F238E27FC236}">
                <a16:creationId xmlns:a16="http://schemas.microsoft.com/office/drawing/2014/main" id="{DCFF2D0F-063C-3BF7-10C0-B6FC5EF8C0E5}"/>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20</a:t>
            </a:fld>
            <a:endParaRPr/>
          </a:p>
        </p:txBody>
      </p:sp>
      <p:sp>
        <p:nvSpPr>
          <p:cNvPr id="2" name="Google Shape;111;p1">
            <a:extLst>
              <a:ext uri="{FF2B5EF4-FFF2-40B4-BE49-F238E27FC236}">
                <a16:creationId xmlns:a16="http://schemas.microsoft.com/office/drawing/2014/main" id="{CDA68FC6-8F6A-7FEC-6148-5771085F16CA}"/>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pic>
        <p:nvPicPr>
          <p:cNvPr id="3" name="Picture 2">
            <a:extLst>
              <a:ext uri="{FF2B5EF4-FFF2-40B4-BE49-F238E27FC236}">
                <a16:creationId xmlns:a16="http://schemas.microsoft.com/office/drawing/2014/main" id="{6FA4859B-B6F1-BFFF-57A2-C6299BEC9F4E}"/>
              </a:ext>
            </a:extLst>
          </p:cNvPr>
          <p:cNvPicPr>
            <a:picLocks noChangeAspect="1"/>
          </p:cNvPicPr>
          <p:nvPr/>
        </p:nvPicPr>
        <p:blipFill>
          <a:blip r:embed="rId2"/>
          <a:stretch>
            <a:fillRect/>
          </a:stretch>
        </p:blipFill>
        <p:spPr>
          <a:xfrm>
            <a:off x="1355788" y="961206"/>
            <a:ext cx="6432423" cy="3764338"/>
          </a:xfrm>
          <a:prstGeom prst="rect">
            <a:avLst/>
          </a:prstGeom>
        </p:spPr>
      </p:pic>
    </p:spTree>
    <p:extLst>
      <p:ext uri="{BB962C8B-B14F-4D97-AF65-F5344CB8AC3E}">
        <p14:creationId xmlns:p14="http://schemas.microsoft.com/office/powerpoint/2010/main" val="2829627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AA8C0-0A2A-AA84-B32E-6C27CC1AC633}"/>
            </a:ext>
          </a:extLst>
        </p:cNvPr>
        <p:cNvGrpSpPr/>
        <p:nvPr/>
      </p:nvGrpSpPr>
      <p:grpSpPr>
        <a:xfrm>
          <a:off x="0" y="0"/>
          <a:ext cx="0" cy="0"/>
          <a:chOff x="0" y="0"/>
          <a:chExt cx="0" cy="0"/>
        </a:xfrm>
      </p:grpSpPr>
      <p:sp>
        <p:nvSpPr>
          <p:cNvPr id="5" name="Google Shape;309;p14">
            <a:extLst>
              <a:ext uri="{FF2B5EF4-FFF2-40B4-BE49-F238E27FC236}">
                <a16:creationId xmlns:a16="http://schemas.microsoft.com/office/drawing/2014/main" id="{C13E6C6E-36D3-A05B-9284-A46EE5AD9DD9}"/>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Admin login page</a:t>
            </a:r>
            <a:endParaRPr b="1" dirty="0">
              <a:solidFill>
                <a:schemeClr val="dk1"/>
              </a:solidFill>
              <a:latin typeface="Times New Roman"/>
              <a:ea typeface="Times New Roman"/>
              <a:cs typeface="Times New Roman"/>
              <a:sym typeface="Times New Roman"/>
            </a:endParaRPr>
          </a:p>
        </p:txBody>
      </p:sp>
      <p:sp>
        <p:nvSpPr>
          <p:cNvPr id="7" name="Google Shape;311;p14">
            <a:extLst>
              <a:ext uri="{FF2B5EF4-FFF2-40B4-BE49-F238E27FC236}">
                <a16:creationId xmlns:a16="http://schemas.microsoft.com/office/drawing/2014/main" id="{E0F645E4-8D76-667C-75E6-F0733F7630AE}"/>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21</a:t>
            </a:fld>
            <a:endParaRPr/>
          </a:p>
        </p:txBody>
      </p:sp>
      <p:sp>
        <p:nvSpPr>
          <p:cNvPr id="2" name="Google Shape;111;p1">
            <a:extLst>
              <a:ext uri="{FF2B5EF4-FFF2-40B4-BE49-F238E27FC236}">
                <a16:creationId xmlns:a16="http://schemas.microsoft.com/office/drawing/2014/main" id="{3A59339B-8F2C-6EA9-2159-C9C40D8ADED7}"/>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pic>
        <p:nvPicPr>
          <p:cNvPr id="4" name="Picture 3">
            <a:extLst>
              <a:ext uri="{FF2B5EF4-FFF2-40B4-BE49-F238E27FC236}">
                <a16:creationId xmlns:a16="http://schemas.microsoft.com/office/drawing/2014/main" id="{9C9B2B02-7992-306F-AC01-7B10943B5880}"/>
              </a:ext>
            </a:extLst>
          </p:cNvPr>
          <p:cNvPicPr>
            <a:picLocks noChangeAspect="1"/>
          </p:cNvPicPr>
          <p:nvPr/>
        </p:nvPicPr>
        <p:blipFill>
          <a:blip r:embed="rId2"/>
          <a:stretch>
            <a:fillRect/>
          </a:stretch>
        </p:blipFill>
        <p:spPr>
          <a:xfrm>
            <a:off x="1784032" y="1111409"/>
            <a:ext cx="5575935" cy="3401695"/>
          </a:xfrm>
          <a:prstGeom prst="rect">
            <a:avLst/>
          </a:prstGeom>
        </p:spPr>
      </p:pic>
    </p:spTree>
    <p:extLst>
      <p:ext uri="{BB962C8B-B14F-4D97-AF65-F5344CB8AC3E}">
        <p14:creationId xmlns:p14="http://schemas.microsoft.com/office/powerpoint/2010/main" val="4002591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Google Shape;325;p16"/>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Admin page Screen shots</a:t>
            </a:r>
            <a:endParaRPr b="1" dirty="0">
              <a:solidFill>
                <a:schemeClr val="dk1"/>
              </a:solidFill>
              <a:latin typeface="Times New Roman"/>
              <a:ea typeface="Times New Roman"/>
              <a:cs typeface="Times New Roman"/>
              <a:sym typeface="Times New Roman"/>
            </a:endParaRPr>
          </a:p>
        </p:txBody>
      </p:sp>
      <p:sp>
        <p:nvSpPr>
          <p:cNvPr id="327" name="Google Shape;327;p16"/>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22</a:t>
            </a:fld>
            <a:endParaRPr/>
          </a:p>
        </p:txBody>
      </p:sp>
      <p:pic>
        <p:nvPicPr>
          <p:cNvPr id="9" name="Picture 8">
            <a:extLst>
              <a:ext uri="{FF2B5EF4-FFF2-40B4-BE49-F238E27FC236}">
                <a16:creationId xmlns:a16="http://schemas.microsoft.com/office/drawing/2014/main" id="{F3E65BF3-F590-5780-5CBB-76E01014720B}"/>
              </a:ext>
            </a:extLst>
          </p:cNvPr>
          <p:cNvPicPr>
            <a:picLocks noChangeAspect="1"/>
          </p:cNvPicPr>
          <p:nvPr/>
        </p:nvPicPr>
        <p:blipFill>
          <a:blip r:embed="rId2"/>
          <a:stretch>
            <a:fillRect/>
          </a:stretch>
        </p:blipFill>
        <p:spPr>
          <a:xfrm>
            <a:off x="457199" y="1048512"/>
            <a:ext cx="8229600" cy="3348990"/>
          </a:xfrm>
          <a:prstGeom prst="rect">
            <a:avLst/>
          </a:prstGeom>
        </p:spPr>
      </p:pic>
      <p:sp>
        <p:nvSpPr>
          <p:cNvPr id="2" name="Google Shape;111;p1">
            <a:extLst>
              <a:ext uri="{FF2B5EF4-FFF2-40B4-BE49-F238E27FC236}">
                <a16:creationId xmlns:a16="http://schemas.microsoft.com/office/drawing/2014/main" id="{19A7D06E-30BF-34F8-9078-2B88F48C5C18}"/>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extLst>
      <p:ext uri="{BB962C8B-B14F-4D97-AF65-F5344CB8AC3E}">
        <p14:creationId xmlns:p14="http://schemas.microsoft.com/office/powerpoint/2010/main" val="4241437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514B6-BF44-3BAA-42FE-A39FA0E1D300}"/>
            </a:ext>
          </a:extLst>
        </p:cNvPr>
        <p:cNvGrpSpPr/>
        <p:nvPr/>
      </p:nvGrpSpPr>
      <p:grpSpPr>
        <a:xfrm>
          <a:off x="0" y="0"/>
          <a:ext cx="0" cy="0"/>
          <a:chOff x="0" y="0"/>
          <a:chExt cx="0" cy="0"/>
        </a:xfrm>
      </p:grpSpPr>
      <p:sp>
        <p:nvSpPr>
          <p:cNvPr id="325" name="Google Shape;325;p16">
            <a:extLst>
              <a:ext uri="{FF2B5EF4-FFF2-40B4-BE49-F238E27FC236}">
                <a16:creationId xmlns:a16="http://schemas.microsoft.com/office/drawing/2014/main" id="{72F4D47B-ECAF-EB96-A03F-DC808A4A449E}"/>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Admin all transactions page</a:t>
            </a:r>
            <a:endParaRPr b="1" dirty="0">
              <a:solidFill>
                <a:schemeClr val="dk1"/>
              </a:solidFill>
              <a:latin typeface="Times New Roman"/>
              <a:ea typeface="Times New Roman"/>
              <a:cs typeface="Times New Roman"/>
              <a:sym typeface="Times New Roman"/>
            </a:endParaRPr>
          </a:p>
        </p:txBody>
      </p:sp>
      <p:sp>
        <p:nvSpPr>
          <p:cNvPr id="327" name="Google Shape;327;p16">
            <a:extLst>
              <a:ext uri="{FF2B5EF4-FFF2-40B4-BE49-F238E27FC236}">
                <a16:creationId xmlns:a16="http://schemas.microsoft.com/office/drawing/2014/main" id="{666A66B3-7DB5-E251-FA31-C5DF925E9A96}"/>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23</a:t>
            </a:fld>
            <a:endParaRPr/>
          </a:p>
        </p:txBody>
      </p:sp>
      <p:sp>
        <p:nvSpPr>
          <p:cNvPr id="2" name="Google Shape;111;p1">
            <a:extLst>
              <a:ext uri="{FF2B5EF4-FFF2-40B4-BE49-F238E27FC236}">
                <a16:creationId xmlns:a16="http://schemas.microsoft.com/office/drawing/2014/main" id="{7A8431EE-C60A-BA3B-E01A-2F53A9EE3599}"/>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pic>
        <p:nvPicPr>
          <p:cNvPr id="5" name="Picture 4">
            <a:extLst>
              <a:ext uri="{FF2B5EF4-FFF2-40B4-BE49-F238E27FC236}">
                <a16:creationId xmlns:a16="http://schemas.microsoft.com/office/drawing/2014/main" id="{B25502C0-3494-4760-A253-BC6FCD81BB4C}"/>
              </a:ext>
            </a:extLst>
          </p:cNvPr>
          <p:cNvPicPr>
            <a:picLocks noChangeAspect="1"/>
          </p:cNvPicPr>
          <p:nvPr/>
        </p:nvPicPr>
        <p:blipFill>
          <a:blip r:embed="rId2"/>
          <a:stretch>
            <a:fillRect/>
          </a:stretch>
        </p:blipFill>
        <p:spPr>
          <a:xfrm>
            <a:off x="1784032" y="1132999"/>
            <a:ext cx="5575935" cy="3358515"/>
          </a:xfrm>
          <a:prstGeom prst="rect">
            <a:avLst/>
          </a:prstGeom>
        </p:spPr>
      </p:pic>
    </p:spTree>
    <p:extLst>
      <p:ext uri="{BB962C8B-B14F-4D97-AF65-F5344CB8AC3E}">
        <p14:creationId xmlns:p14="http://schemas.microsoft.com/office/powerpoint/2010/main" val="193336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4CAFCA-1EE9-0DD6-1A6A-DCD36D0FC4DC}"/>
            </a:ext>
          </a:extLst>
        </p:cNvPr>
        <p:cNvGrpSpPr/>
        <p:nvPr/>
      </p:nvGrpSpPr>
      <p:grpSpPr>
        <a:xfrm>
          <a:off x="0" y="0"/>
          <a:ext cx="0" cy="0"/>
          <a:chOff x="0" y="0"/>
          <a:chExt cx="0" cy="0"/>
        </a:xfrm>
      </p:grpSpPr>
      <p:sp>
        <p:nvSpPr>
          <p:cNvPr id="325" name="Google Shape;325;p16">
            <a:extLst>
              <a:ext uri="{FF2B5EF4-FFF2-40B4-BE49-F238E27FC236}">
                <a16:creationId xmlns:a16="http://schemas.microsoft.com/office/drawing/2014/main" id="{FF6E4A49-26BD-A233-DA9D-0C7D48F2CD7C}"/>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Admin operations</a:t>
            </a:r>
            <a:endParaRPr b="1" dirty="0">
              <a:solidFill>
                <a:schemeClr val="dk1"/>
              </a:solidFill>
              <a:latin typeface="Times New Roman"/>
              <a:ea typeface="Times New Roman"/>
              <a:cs typeface="Times New Roman"/>
              <a:sym typeface="Times New Roman"/>
            </a:endParaRPr>
          </a:p>
        </p:txBody>
      </p:sp>
      <p:sp>
        <p:nvSpPr>
          <p:cNvPr id="327" name="Google Shape;327;p16">
            <a:extLst>
              <a:ext uri="{FF2B5EF4-FFF2-40B4-BE49-F238E27FC236}">
                <a16:creationId xmlns:a16="http://schemas.microsoft.com/office/drawing/2014/main" id="{8C76456C-F0F1-0912-2943-5ED897EB6A2F}"/>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24</a:t>
            </a:fld>
            <a:endParaRPr/>
          </a:p>
        </p:txBody>
      </p:sp>
      <p:pic>
        <p:nvPicPr>
          <p:cNvPr id="4" name="Picture 3">
            <a:extLst>
              <a:ext uri="{FF2B5EF4-FFF2-40B4-BE49-F238E27FC236}">
                <a16:creationId xmlns:a16="http://schemas.microsoft.com/office/drawing/2014/main" id="{23940484-9963-E712-AD50-EC1E51168F19}"/>
              </a:ext>
            </a:extLst>
          </p:cNvPr>
          <p:cNvPicPr>
            <a:picLocks noChangeAspect="1"/>
          </p:cNvPicPr>
          <p:nvPr/>
        </p:nvPicPr>
        <p:blipFill>
          <a:blip r:embed="rId2"/>
          <a:stretch>
            <a:fillRect/>
          </a:stretch>
        </p:blipFill>
        <p:spPr>
          <a:xfrm>
            <a:off x="1487424" y="970105"/>
            <a:ext cx="6449568" cy="3236135"/>
          </a:xfrm>
          <a:prstGeom prst="rect">
            <a:avLst/>
          </a:prstGeom>
        </p:spPr>
      </p:pic>
      <p:sp>
        <p:nvSpPr>
          <p:cNvPr id="2" name="Google Shape;111;p1">
            <a:extLst>
              <a:ext uri="{FF2B5EF4-FFF2-40B4-BE49-F238E27FC236}">
                <a16:creationId xmlns:a16="http://schemas.microsoft.com/office/drawing/2014/main" id="{3AB24BB1-1AA2-F21A-B053-D1756CFEFFF1}"/>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extLst>
      <p:ext uri="{BB962C8B-B14F-4D97-AF65-F5344CB8AC3E}">
        <p14:creationId xmlns:p14="http://schemas.microsoft.com/office/powerpoint/2010/main" val="3208291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40FAA-59FA-FAA3-BE65-41D78349AC58}"/>
            </a:ext>
          </a:extLst>
        </p:cNvPr>
        <p:cNvGrpSpPr/>
        <p:nvPr/>
      </p:nvGrpSpPr>
      <p:grpSpPr>
        <a:xfrm>
          <a:off x="0" y="0"/>
          <a:ext cx="0" cy="0"/>
          <a:chOff x="0" y="0"/>
          <a:chExt cx="0" cy="0"/>
        </a:xfrm>
      </p:grpSpPr>
      <p:sp>
        <p:nvSpPr>
          <p:cNvPr id="325" name="Google Shape;325;p16">
            <a:extLst>
              <a:ext uri="{FF2B5EF4-FFF2-40B4-BE49-F238E27FC236}">
                <a16:creationId xmlns:a16="http://schemas.microsoft.com/office/drawing/2014/main" id="{E1E69F62-DCC1-B9A0-5F5C-6FEF67DC4A6F}"/>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Admin loan management page</a:t>
            </a:r>
            <a:endParaRPr b="1" dirty="0">
              <a:solidFill>
                <a:schemeClr val="dk1"/>
              </a:solidFill>
              <a:latin typeface="Times New Roman"/>
              <a:ea typeface="Times New Roman"/>
              <a:cs typeface="Times New Roman"/>
              <a:sym typeface="Times New Roman"/>
            </a:endParaRPr>
          </a:p>
        </p:txBody>
      </p:sp>
      <p:sp>
        <p:nvSpPr>
          <p:cNvPr id="327" name="Google Shape;327;p16">
            <a:extLst>
              <a:ext uri="{FF2B5EF4-FFF2-40B4-BE49-F238E27FC236}">
                <a16:creationId xmlns:a16="http://schemas.microsoft.com/office/drawing/2014/main" id="{FCA57D8F-E328-9846-66EA-6B1FE6764EFA}"/>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25</a:t>
            </a:fld>
            <a:endParaRPr/>
          </a:p>
        </p:txBody>
      </p:sp>
      <p:sp>
        <p:nvSpPr>
          <p:cNvPr id="2" name="Google Shape;111;p1">
            <a:extLst>
              <a:ext uri="{FF2B5EF4-FFF2-40B4-BE49-F238E27FC236}">
                <a16:creationId xmlns:a16="http://schemas.microsoft.com/office/drawing/2014/main" id="{FB26C8B5-5966-C817-8768-8DCCC38273ED}"/>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pic>
        <p:nvPicPr>
          <p:cNvPr id="6" name="Picture 5">
            <a:extLst>
              <a:ext uri="{FF2B5EF4-FFF2-40B4-BE49-F238E27FC236}">
                <a16:creationId xmlns:a16="http://schemas.microsoft.com/office/drawing/2014/main" id="{E9492C67-8B3A-58B2-2055-3218F6EBF8C2}"/>
              </a:ext>
            </a:extLst>
          </p:cNvPr>
          <p:cNvPicPr>
            <a:picLocks noChangeAspect="1"/>
          </p:cNvPicPr>
          <p:nvPr/>
        </p:nvPicPr>
        <p:blipFill>
          <a:blip r:embed="rId2"/>
          <a:stretch>
            <a:fillRect/>
          </a:stretch>
        </p:blipFill>
        <p:spPr>
          <a:xfrm>
            <a:off x="1784985" y="1030129"/>
            <a:ext cx="5574030" cy="3564255"/>
          </a:xfrm>
          <a:prstGeom prst="rect">
            <a:avLst/>
          </a:prstGeom>
        </p:spPr>
      </p:pic>
    </p:spTree>
    <p:extLst>
      <p:ext uri="{BB962C8B-B14F-4D97-AF65-F5344CB8AC3E}">
        <p14:creationId xmlns:p14="http://schemas.microsoft.com/office/powerpoint/2010/main" val="4045101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2F22E-4725-CE1F-B4F4-A95AD62BE956}"/>
            </a:ext>
          </a:extLst>
        </p:cNvPr>
        <p:cNvGrpSpPr/>
        <p:nvPr/>
      </p:nvGrpSpPr>
      <p:grpSpPr>
        <a:xfrm>
          <a:off x="0" y="0"/>
          <a:ext cx="0" cy="0"/>
          <a:chOff x="0" y="0"/>
          <a:chExt cx="0" cy="0"/>
        </a:xfrm>
      </p:grpSpPr>
      <p:sp>
        <p:nvSpPr>
          <p:cNvPr id="325" name="Google Shape;325;p16">
            <a:extLst>
              <a:ext uri="{FF2B5EF4-FFF2-40B4-BE49-F238E27FC236}">
                <a16:creationId xmlns:a16="http://schemas.microsoft.com/office/drawing/2014/main" id="{20F1AA1D-1C13-B5B7-FC82-41F36E8D76A4}"/>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Session expired message</a:t>
            </a:r>
            <a:endParaRPr b="1" dirty="0">
              <a:solidFill>
                <a:schemeClr val="dk1"/>
              </a:solidFill>
              <a:latin typeface="Times New Roman"/>
              <a:ea typeface="Times New Roman"/>
              <a:cs typeface="Times New Roman"/>
              <a:sym typeface="Times New Roman"/>
            </a:endParaRPr>
          </a:p>
        </p:txBody>
      </p:sp>
      <p:sp>
        <p:nvSpPr>
          <p:cNvPr id="327" name="Google Shape;327;p16">
            <a:extLst>
              <a:ext uri="{FF2B5EF4-FFF2-40B4-BE49-F238E27FC236}">
                <a16:creationId xmlns:a16="http://schemas.microsoft.com/office/drawing/2014/main" id="{533800BF-A4A8-F661-D220-C93AF106F775}"/>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26</a:t>
            </a:fld>
            <a:endParaRPr/>
          </a:p>
        </p:txBody>
      </p:sp>
      <p:sp>
        <p:nvSpPr>
          <p:cNvPr id="2" name="Google Shape;111;p1">
            <a:extLst>
              <a:ext uri="{FF2B5EF4-FFF2-40B4-BE49-F238E27FC236}">
                <a16:creationId xmlns:a16="http://schemas.microsoft.com/office/drawing/2014/main" id="{D5A39548-A05F-7794-95A5-C967AE32678E}"/>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pic>
        <p:nvPicPr>
          <p:cNvPr id="3" name="Picture 2">
            <a:extLst>
              <a:ext uri="{FF2B5EF4-FFF2-40B4-BE49-F238E27FC236}">
                <a16:creationId xmlns:a16="http://schemas.microsoft.com/office/drawing/2014/main" id="{C18A2972-0BA2-C567-894C-73E470F9259B}"/>
              </a:ext>
            </a:extLst>
          </p:cNvPr>
          <p:cNvPicPr>
            <a:picLocks noChangeAspect="1"/>
          </p:cNvPicPr>
          <p:nvPr/>
        </p:nvPicPr>
        <p:blipFill>
          <a:blip r:embed="rId2"/>
          <a:stretch>
            <a:fillRect/>
          </a:stretch>
        </p:blipFill>
        <p:spPr>
          <a:xfrm>
            <a:off x="1784032" y="916495"/>
            <a:ext cx="5575935" cy="3773805"/>
          </a:xfrm>
          <a:prstGeom prst="rect">
            <a:avLst/>
          </a:prstGeom>
        </p:spPr>
      </p:pic>
    </p:spTree>
    <p:extLst>
      <p:ext uri="{BB962C8B-B14F-4D97-AF65-F5344CB8AC3E}">
        <p14:creationId xmlns:p14="http://schemas.microsoft.com/office/powerpoint/2010/main" val="39051706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Google Shape;333;p17"/>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lnSpc>
                <a:spcPct val="100000"/>
              </a:lnSpc>
              <a:spcBef>
                <a:spcPts val="0"/>
              </a:spcBef>
              <a:spcAft>
                <a:spcPts val="0"/>
              </a:spcAft>
              <a:buClr>
                <a:schemeClr val="dk1"/>
              </a:buClr>
              <a:buSzPts val="3200"/>
              <a:buFont typeface="Times New Roman"/>
              <a:buNone/>
            </a:pPr>
            <a:r>
              <a:rPr lang="en-US" b="1">
                <a:solidFill>
                  <a:schemeClr val="dk1"/>
                </a:solidFill>
                <a:latin typeface="Times New Roman"/>
                <a:ea typeface="Times New Roman"/>
                <a:cs typeface="Times New Roman"/>
                <a:sym typeface="Times New Roman"/>
              </a:rPr>
              <a:t>Conclusion</a:t>
            </a:r>
            <a:endParaRPr b="1">
              <a:solidFill>
                <a:schemeClr val="dk1"/>
              </a:solidFill>
              <a:latin typeface="Times New Roman"/>
              <a:ea typeface="Times New Roman"/>
              <a:cs typeface="Times New Roman"/>
              <a:sym typeface="Times New Roman"/>
            </a:endParaRPr>
          </a:p>
        </p:txBody>
      </p:sp>
      <p:sp>
        <p:nvSpPr>
          <p:cNvPr id="335" name="Google Shape;335;p17"/>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fld id="{00000000-1234-1234-1234-123412341234}" type="slidenum">
              <a:rPr lang="en-US"/>
              <a:t>27</a:t>
            </a:fld>
            <a:endParaRPr/>
          </a:p>
        </p:txBody>
      </p:sp>
      <p:sp>
        <p:nvSpPr>
          <p:cNvPr id="3" name="TextBox 2">
            <a:extLst>
              <a:ext uri="{FF2B5EF4-FFF2-40B4-BE49-F238E27FC236}">
                <a16:creationId xmlns:a16="http://schemas.microsoft.com/office/drawing/2014/main" id="{3215F7E9-682A-89D1-1B58-1D63358B58F4}"/>
              </a:ext>
            </a:extLst>
          </p:cNvPr>
          <p:cNvSpPr txBox="1"/>
          <p:nvPr/>
        </p:nvSpPr>
        <p:spPr>
          <a:xfrm>
            <a:off x="3062868" y="1604933"/>
            <a:ext cx="5623932" cy="2585323"/>
          </a:xfrm>
          <a:prstGeom prst="rect">
            <a:avLst/>
          </a:prstGeom>
          <a:noFill/>
        </p:spPr>
        <p:txBody>
          <a:bodyPr wrap="square">
            <a:spAutoFit/>
          </a:bodyPr>
          <a:lstStyle/>
          <a:p>
            <a:pPr algn="just"/>
            <a:r>
              <a:rPr lang="en-US" sz="1800" dirty="0">
                <a:latin typeface="Blackadder ITC" panose="04020505051007020D02" pitchFamily="82" charset="0"/>
              </a:rPr>
              <a:t>	</a:t>
            </a:r>
            <a:r>
              <a:rPr lang="en-US" sz="1800" dirty="0">
                <a:latin typeface="Bell MT" panose="02020503060305020303" pitchFamily="18" charset="0"/>
              </a:rPr>
              <a:t>The </a:t>
            </a:r>
            <a:r>
              <a:rPr lang="en-US" sz="1800" i="1" dirty="0">
                <a:latin typeface="Bell MT" panose="02020503060305020303" pitchFamily="18" charset="0"/>
              </a:rPr>
              <a:t>Simple Banking Application </a:t>
            </a:r>
            <a:r>
              <a:rPr lang="en-US" sz="1800" dirty="0">
                <a:latin typeface="Bell MT" panose="02020503060305020303" pitchFamily="18" charset="0"/>
              </a:rPr>
              <a:t>showcases a secure, efficient, and user-friendly banking solution, bridging the gap between simplicity and functionality. Through modular architecture, graphical insights, and robust features like user management, transactions, and loan processing, it empowers both users and admins with clarity and control. This project is a step toward smarter digital banking, built with passion, precision, and a forward-thinking vision.</a:t>
            </a:r>
            <a:endParaRPr lang="en-IN" sz="1800" dirty="0">
              <a:latin typeface="Bell MT" panose="02020503060305020303" pitchFamily="18" charset="0"/>
            </a:endParaRPr>
          </a:p>
        </p:txBody>
      </p:sp>
      <p:sp>
        <p:nvSpPr>
          <p:cNvPr id="2" name="Google Shape;111;p1">
            <a:extLst>
              <a:ext uri="{FF2B5EF4-FFF2-40B4-BE49-F238E27FC236}">
                <a16:creationId xmlns:a16="http://schemas.microsoft.com/office/drawing/2014/main" id="{C6A2F9B0-1241-027E-AA15-06ADDA09F7AE}"/>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pic>
        <p:nvPicPr>
          <p:cNvPr id="4098" name="Picture 2" descr="Download Free Conclusion Icons in PNG &amp; SVG">
            <a:extLst>
              <a:ext uri="{FF2B5EF4-FFF2-40B4-BE49-F238E27FC236}">
                <a16:creationId xmlns:a16="http://schemas.microsoft.com/office/drawing/2014/main" id="{00268C40-353C-4B4E-387D-A9B26427AD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40" y="1834090"/>
            <a:ext cx="2127008" cy="2127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708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4801E79C-5E48-FD1F-501C-B910CF54E322}"/>
            </a:ext>
          </a:extLst>
        </p:cNvPr>
        <p:cNvGrpSpPr/>
        <p:nvPr/>
      </p:nvGrpSpPr>
      <p:grpSpPr>
        <a:xfrm>
          <a:off x="0" y="0"/>
          <a:ext cx="0" cy="0"/>
          <a:chOff x="0" y="0"/>
          <a:chExt cx="0" cy="0"/>
        </a:xfrm>
      </p:grpSpPr>
      <p:sp>
        <p:nvSpPr>
          <p:cNvPr id="182" name="Google Shape;182;p10">
            <a:extLst>
              <a:ext uri="{FF2B5EF4-FFF2-40B4-BE49-F238E27FC236}">
                <a16:creationId xmlns:a16="http://schemas.microsoft.com/office/drawing/2014/main" id="{21A9A479-7D06-2735-F5DB-FAED0746B8D7}"/>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3200"/>
              <a:buFont typeface="Times New Roman"/>
              <a:buNone/>
            </a:pPr>
            <a:r>
              <a:rPr lang="en-US" b="1" dirty="0">
                <a:solidFill>
                  <a:schemeClr val="dk1"/>
                </a:solidFill>
                <a:latin typeface="Times New Roman"/>
                <a:cs typeface="Times New Roman"/>
                <a:sym typeface="Times New Roman"/>
              </a:rPr>
              <a:t>Project status </a:t>
            </a:r>
            <a:endParaRPr dirty="0"/>
          </a:p>
        </p:txBody>
      </p:sp>
      <p:sp>
        <p:nvSpPr>
          <p:cNvPr id="183" name="Google Shape;183;p10">
            <a:extLst>
              <a:ext uri="{FF2B5EF4-FFF2-40B4-BE49-F238E27FC236}">
                <a16:creationId xmlns:a16="http://schemas.microsoft.com/office/drawing/2014/main" id="{1607C2B6-A1D6-0398-503E-326E9049692B}"/>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28</a:t>
            </a:fld>
            <a:endParaRPr/>
          </a:p>
        </p:txBody>
      </p:sp>
      <p:sp>
        <p:nvSpPr>
          <p:cNvPr id="3" name="Google Shape;111;p1">
            <a:extLst>
              <a:ext uri="{FF2B5EF4-FFF2-40B4-BE49-F238E27FC236}">
                <a16:creationId xmlns:a16="http://schemas.microsoft.com/office/drawing/2014/main" id="{4650D167-EFEA-3351-D01D-D1019AAB870B}"/>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
        <p:nvSpPr>
          <p:cNvPr id="5" name="TextBox 4">
            <a:extLst>
              <a:ext uri="{FF2B5EF4-FFF2-40B4-BE49-F238E27FC236}">
                <a16:creationId xmlns:a16="http://schemas.microsoft.com/office/drawing/2014/main" id="{3482A88D-F0D2-BCA0-B162-30A0EFB527FB}"/>
              </a:ext>
            </a:extLst>
          </p:cNvPr>
          <p:cNvSpPr txBox="1"/>
          <p:nvPr/>
        </p:nvSpPr>
        <p:spPr>
          <a:xfrm>
            <a:off x="460917" y="1242596"/>
            <a:ext cx="8225883" cy="2862322"/>
          </a:xfrm>
          <a:prstGeom prst="rect">
            <a:avLst/>
          </a:prstGeom>
          <a:noFill/>
        </p:spPr>
        <p:txBody>
          <a:bodyPr wrap="square">
            <a:spAutoFit/>
          </a:bodyPr>
          <a:lstStyle/>
          <a:p>
            <a:pPr>
              <a:buNone/>
            </a:pPr>
            <a:r>
              <a:rPr lang="en-US" sz="1600" b="1" dirty="0">
                <a:latin typeface="Comic Sans MS" panose="030F0702030302020204" pitchFamily="66" charset="0"/>
                <a:ea typeface="Gadugi" panose="020B0502040204020203" pitchFamily="34" charset="0"/>
              </a:rPr>
              <a:t>The Sentinel of Security				- 100%</a:t>
            </a:r>
            <a:br>
              <a:rPr lang="en-US" dirty="0"/>
            </a:br>
            <a:r>
              <a:rPr lang="en-US" dirty="0"/>
              <a:t>	</a:t>
            </a:r>
            <a:r>
              <a:rPr lang="en-US" sz="1000" i="1" dirty="0"/>
              <a:t>Authentication and Password Management Module</a:t>
            </a:r>
            <a:endParaRPr lang="en-US" sz="1000" dirty="0"/>
          </a:p>
          <a:p>
            <a:pPr>
              <a:buNone/>
            </a:pPr>
            <a:r>
              <a:rPr lang="en-US" b="1" dirty="0">
                <a:latin typeface="Comic Sans MS" panose="030F0702030302020204" pitchFamily="66" charset="0"/>
              </a:rPr>
              <a:t>The Custodian of Clients				</a:t>
            </a:r>
            <a:r>
              <a:rPr kumimoji="0" lang="en-US" sz="1600" b="1" i="0" u="none" strike="noStrike" kern="0" cap="none" spc="0" normalizeH="0" baseline="0" noProof="0" dirty="0">
                <a:ln>
                  <a:noFill/>
                </a:ln>
                <a:solidFill>
                  <a:srgbClr val="000000"/>
                </a:solidFill>
                <a:effectLst/>
                <a:uLnTx/>
                <a:uFillTx/>
                <a:latin typeface="Comic Sans MS" panose="030F0702030302020204" pitchFamily="66" charset="0"/>
                <a:ea typeface="Gadugi" panose="020B0502040204020203" pitchFamily="34" charset="0"/>
                <a:cs typeface="Arial"/>
                <a:sym typeface="Arial"/>
              </a:rPr>
              <a:t>- 100%</a:t>
            </a:r>
            <a:br>
              <a:rPr lang="en-US" dirty="0"/>
            </a:br>
            <a:r>
              <a:rPr lang="en-US" dirty="0"/>
              <a:t>	</a:t>
            </a:r>
            <a:r>
              <a:rPr lang="en-US" sz="1000" i="1" dirty="0"/>
              <a:t>Client Management Module</a:t>
            </a:r>
            <a:endParaRPr lang="en-US" sz="1000" dirty="0"/>
          </a:p>
          <a:p>
            <a:pPr>
              <a:buNone/>
            </a:pPr>
            <a:r>
              <a:rPr lang="en-US" b="1" dirty="0">
                <a:latin typeface="Comic Sans MS" panose="030F0702030302020204" pitchFamily="66" charset="0"/>
              </a:rPr>
              <a:t>The River of Wealth					</a:t>
            </a:r>
            <a:r>
              <a:rPr kumimoji="0" lang="en-US" sz="1600" b="1" i="0" u="none" strike="noStrike" kern="0" cap="none" spc="0" normalizeH="0" baseline="0" noProof="0" dirty="0">
                <a:ln>
                  <a:noFill/>
                </a:ln>
                <a:solidFill>
                  <a:srgbClr val="000000"/>
                </a:solidFill>
                <a:effectLst/>
                <a:uLnTx/>
                <a:uFillTx/>
                <a:latin typeface="Comic Sans MS" panose="030F0702030302020204" pitchFamily="66" charset="0"/>
                <a:ea typeface="Gadugi" panose="020B0502040204020203" pitchFamily="34" charset="0"/>
                <a:cs typeface="Arial"/>
                <a:sym typeface="Arial"/>
              </a:rPr>
              <a:t>- 100%</a:t>
            </a:r>
            <a:br>
              <a:rPr lang="en-US" dirty="0"/>
            </a:br>
            <a:r>
              <a:rPr lang="en-US" dirty="0"/>
              <a:t>	</a:t>
            </a:r>
            <a:r>
              <a:rPr lang="en-US" sz="1000" i="1" dirty="0"/>
              <a:t>Transaction and Payment Module</a:t>
            </a:r>
            <a:endParaRPr lang="en-US" sz="1000" dirty="0"/>
          </a:p>
          <a:p>
            <a:pPr>
              <a:buNone/>
            </a:pPr>
            <a:r>
              <a:rPr lang="en-US" b="1" dirty="0">
                <a:latin typeface="Comic Sans MS" panose="030F0702030302020204" pitchFamily="66" charset="0"/>
              </a:rPr>
              <a:t>The Architect of Aspirations				</a:t>
            </a:r>
            <a:r>
              <a:rPr kumimoji="0" lang="en-US" sz="1600" b="1" i="0" u="none" strike="noStrike" kern="0" cap="none" spc="0" normalizeH="0" baseline="0" noProof="0" dirty="0">
                <a:ln>
                  <a:noFill/>
                </a:ln>
                <a:solidFill>
                  <a:srgbClr val="000000"/>
                </a:solidFill>
                <a:effectLst/>
                <a:uLnTx/>
                <a:uFillTx/>
                <a:latin typeface="Comic Sans MS" panose="030F0702030302020204" pitchFamily="66" charset="0"/>
                <a:ea typeface="Gadugi" panose="020B0502040204020203" pitchFamily="34" charset="0"/>
                <a:cs typeface="Arial"/>
                <a:sym typeface="Arial"/>
              </a:rPr>
              <a:t>- 100%</a:t>
            </a:r>
            <a:br>
              <a:rPr lang="en-US" dirty="0"/>
            </a:br>
            <a:r>
              <a:rPr lang="en-US" dirty="0"/>
              <a:t>	</a:t>
            </a:r>
            <a:r>
              <a:rPr lang="en-US" sz="1000" i="1" dirty="0"/>
              <a:t>Loan Management Module</a:t>
            </a:r>
            <a:endParaRPr lang="en-US" sz="1000" dirty="0"/>
          </a:p>
          <a:p>
            <a:pPr>
              <a:buNone/>
            </a:pPr>
            <a:r>
              <a:rPr lang="en-US" b="1" dirty="0">
                <a:latin typeface="Comic Sans MS" panose="030F0702030302020204" pitchFamily="66" charset="0"/>
              </a:rPr>
              <a:t>The Oracle of Insights				</a:t>
            </a:r>
            <a:r>
              <a:rPr kumimoji="0" lang="en-US" sz="1600" b="1" i="0" u="none" strike="noStrike" kern="0" cap="none" spc="0" normalizeH="0" baseline="0" noProof="0" dirty="0">
                <a:ln>
                  <a:noFill/>
                </a:ln>
                <a:solidFill>
                  <a:srgbClr val="000000"/>
                </a:solidFill>
                <a:effectLst/>
                <a:uLnTx/>
                <a:uFillTx/>
                <a:latin typeface="Comic Sans MS" panose="030F0702030302020204" pitchFamily="66" charset="0"/>
                <a:ea typeface="Gadugi" panose="020B0502040204020203" pitchFamily="34" charset="0"/>
                <a:cs typeface="Arial"/>
                <a:sym typeface="Arial"/>
              </a:rPr>
              <a:t>- 100%</a:t>
            </a:r>
            <a:br>
              <a:rPr lang="en-US" dirty="0"/>
            </a:br>
            <a:r>
              <a:rPr lang="en-US" dirty="0"/>
              <a:t>	</a:t>
            </a:r>
            <a:r>
              <a:rPr lang="en-US" sz="1000" i="1" dirty="0"/>
              <a:t>Reports and Analytics Module</a:t>
            </a:r>
          </a:p>
          <a:p>
            <a:pPr>
              <a:buNone/>
            </a:pPr>
            <a:r>
              <a:rPr lang="en-US" b="1" dirty="0">
                <a:latin typeface="Comic Sans MS" panose="030F0702030302020204" pitchFamily="66" charset="0"/>
              </a:rPr>
              <a:t>The Throne of Command				</a:t>
            </a:r>
            <a:r>
              <a:rPr kumimoji="0" lang="en-US" sz="1600" b="1" i="0" u="none" strike="noStrike" kern="0" cap="none" spc="0" normalizeH="0" baseline="0" noProof="0" dirty="0">
                <a:ln>
                  <a:noFill/>
                </a:ln>
                <a:solidFill>
                  <a:srgbClr val="000000"/>
                </a:solidFill>
                <a:effectLst/>
                <a:uLnTx/>
                <a:uFillTx/>
                <a:latin typeface="Comic Sans MS" panose="030F0702030302020204" pitchFamily="66" charset="0"/>
                <a:ea typeface="Gadugi" panose="020B0502040204020203" pitchFamily="34" charset="0"/>
                <a:cs typeface="Arial"/>
                <a:sym typeface="Arial"/>
              </a:rPr>
              <a:t>- 100%</a:t>
            </a:r>
            <a:br>
              <a:rPr lang="en-US" dirty="0"/>
            </a:br>
            <a:r>
              <a:rPr lang="en-US" dirty="0"/>
              <a:t>	</a:t>
            </a:r>
            <a:r>
              <a:rPr lang="en-US" sz="1000" i="1" dirty="0"/>
              <a:t>System Administration and Dashboard Module</a:t>
            </a:r>
            <a:endParaRPr lang="en-US" dirty="0"/>
          </a:p>
        </p:txBody>
      </p:sp>
    </p:spTree>
    <p:extLst>
      <p:ext uri="{BB962C8B-B14F-4D97-AF65-F5344CB8AC3E}">
        <p14:creationId xmlns:p14="http://schemas.microsoft.com/office/powerpoint/2010/main" val="548831368"/>
      </p:ext>
    </p:extLst>
  </p:cSld>
  <p:clrMapOvr>
    <a:masterClrMapping/>
  </p:clrMapOvr>
  <p:transition spd="slow">
    <p:wheel spokes="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1">
          <a:extLst>
            <a:ext uri="{FF2B5EF4-FFF2-40B4-BE49-F238E27FC236}">
              <a16:creationId xmlns:a16="http://schemas.microsoft.com/office/drawing/2014/main" id="{07966300-42F9-9B6C-6716-7DB8BD499011}"/>
            </a:ext>
          </a:extLst>
        </p:cNvPr>
        <p:cNvGrpSpPr/>
        <p:nvPr/>
      </p:nvGrpSpPr>
      <p:grpSpPr>
        <a:xfrm>
          <a:off x="0" y="0"/>
          <a:ext cx="0" cy="0"/>
          <a:chOff x="0" y="0"/>
          <a:chExt cx="0" cy="0"/>
        </a:xfrm>
      </p:grpSpPr>
      <p:sp>
        <p:nvSpPr>
          <p:cNvPr id="182" name="Google Shape;182;p10">
            <a:extLst>
              <a:ext uri="{FF2B5EF4-FFF2-40B4-BE49-F238E27FC236}">
                <a16:creationId xmlns:a16="http://schemas.microsoft.com/office/drawing/2014/main" id="{B5A4BDD7-3C68-3B13-5243-0DE904D2A654}"/>
              </a:ext>
            </a:extLst>
          </p:cNvPr>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3200"/>
              <a:buFont typeface="Times New Roman"/>
              <a:buNone/>
            </a:pPr>
            <a:r>
              <a:rPr lang="en-US" b="1" dirty="0">
                <a:solidFill>
                  <a:schemeClr val="dk1"/>
                </a:solidFill>
                <a:latin typeface="Times New Roman"/>
                <a:cs typeface="Times New Roman"/>
                <a:sym typeface="Times New Roman"/>
              </a:rPr>
              <a:t>Future works</a:t>
            </a:r>
            <a:endParaRPr dirty="0"/>
          </a:p>
        </p:txBody>
      </p:sp>
      <p:sp>
        <p:nvSpPr>
          <p:cNvPr id="183" name="Google Shape;183;p10">
            <a:extLst>
              <a:ext uri="{FF2B5EF4-FFF2-40B4-BE49-F238E27FC236}">
                <a16:creationId xmlns:a16="http://schemas.microsoft.com/office/drawing/2014/main" id="{F4BB41A8-F06B-9675-C5CB-2BB1F7FF9C75}"/>
              </a:ext>
            </a:extLst>
          </p:cNvPr>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29</a:t>
            </a:fld>
            <a:endParaRPr/>
          </a:p>
        </p:txBody>
      </p:sp>
      <p:sp>
        <p:nvSpPr>
          <p:cNvPr id="3" name="Google Shape;111;p1">
            <a:extLst>
              <a:ext uri="{FF2B5EF4-FFF2-40B4-BE49-F238E27FC236}">
                <a16:creationId xmlns:a16="http://schemas.microsoft.com/office/drawing/2014/main" id="{CF6F8EDD-B57D-6DC6-2E1C-EBE8EAF47A44}"/>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
        <p:nvSpPr>
          <p:cNvPr id="7" name="TextBox 6">
            <a:extLst>
              <a:ext uri="{FF2B5EF4-FFF2-40B4-BE49-F238E27FC236}">
                <a16:creationId xmlns:a16="http://schemas.microsoft.com/office/drawing/2014/main" id="{48CA18C1-9F39-17CC-E710-123CB0CA3B3D}"/>
              </a:ext>
            </a:extLst>
          </p:cNvPr>
          <p:cNvSpPr txBox="1"/>
          <p:nvPr/>
        </p:nvSpPr>
        <p:spPr>
          <a:xfrm>
            <a:off x="397725" y="1042541"/>
            <a:ext cx="5534723" cy="3539430"/>
          </a:xfrm>
          <a:prstGeom prst="rect">
            <a:avLst/>
          </a:prstGeom>
          <a:noFill/>
        </p:spPr>
        <p:txBody>
          <a:bodyPr wrap="square">
            <a:spAutoFit/>
          </a:bodyPr>
          <a:lstStyle/>
          <a:p>
            <a:pPr>
              <a:buNone/>
            </a:pPr>
            <a:r>
              <a:rPr lang="en-US" b="1" dirty="0">
                <a:latin typeface="Bradley Hand ITC" panose="03070402050302030203" pitchFamily="66" charset="0"/>
              </a:rPr>
              <a:t>✅ Planned Future Enhancements</a:t>
            </a:r>
          </a:p>
          <a:p>
            <a:pPr>
              <a:buFont typeface="Arial" panose="020B0604020202020204" pitchFamily="34" charset="0"/>
              <a:buChar char="•"/>
            </a:pPr>
            <a:r>
              <a:rPr lang="en-US" dirty="0">
                <a:latin typeface="Bradley Hand ITC" panose="03070402050302030203" pitchFamily="66" charset="0"/>
              </a:rPr>
              <a:t>Real-time API integration</a:t>
            </a:r>
          </a:p>
          <a:p>
            <a:endParaRPr lang="en-US" dirty="0">
              <a:latin typeface="Bradley Hand ITC" panose="03070402050302030203" pitchFamily="66" charset="0"/>
            </a:endParaRPr>
          </a:p>
          <a:p>
            <a:pPr>
              <a:buFont typeface="Arial" panose="020B0604020202020204" pitchFamily="34" charset="0"/>
              <a:buChar char="•"/>
            </a:pPr>
            <a:r>
              <a:rPr lang="en-US" dirty="0">
                <a:latin typeface="Bradley Hand ITC" panose="03070402050302030203" pitchFamily="66" charset="0"/>
              </a:rPr>
              <a:t>QR code generation and scanning</a:t>
            </a:r>
          </a:p>
          <a:p>
            <a:endParaRPr lang="en-US" dirty="0">
              <a:latin typeface="Bradley Hand ITC" panose="03070402050302030203" pitchFamily="66" charset="0"/>
            </a:endParaRPr>
          </a:p>
          <a:p>
            <a:pPr>
              <a:buFont typeface="Arial" panose="020B0604020202020204" pitchFamily="34" charset="0"/>
              <a:buChar char="•"/>
            </a:pPr>
            <a:r>
              <a:rPr lang="en-US" dirty="0">
                <a:latin typeface="Bradley Hand ITC" panose="03070402050302030203" pitchFamily="66" charset="0"/>
              </a:rPr>
              <a:t>Scan and Pay (contactless payments)</a:t>
            </a:r>
          </a:p>
          <a:p>
            <a:endParaRPr lang="en-US" dirty="0">
              <a:latin typeface="Bradley Hand ITC" panose="03070402050302030203" pitchFamily="66" charset="0"/>
            </a:endParaRPr>
          </a:p>
          <a:p>
            <a:pPr>
              <a:buFont typeface="Arial" panose="020B0604020202020204" pitchFamily="34" charset="0"/>
              <a:buChar char="•"/>
            </a:pPr>
            <a:r>
              <a:rPr lang="en-US" dirty="0">
                <a:latin typeface="Bradley Hand ITC" panose="03070402050302030203" pitchFamily="66" charset="0"/>
              </a:rPr>
              <a:t>In-app online shopping</a:t>
            </a:r>
          </a:p>
          <a:p>
            <a:endParaRPr lang="en-US" dirty="0">
              <a:latin typeface="Bradley Hand ITC" panose="03070402050302030203" pitchFamily="66" charset="0"/>
            </a:endParaRPr>
          </a:p>
          <a:p>
            <a:pPr>
              <a:buFont typeface="Arial" panose="020B0604020202020204" pitchFamily="34" charset="0"/>
              <a:buChar char="•"/>
            </a:pPr>
            <a:r>
              <a:rPr lang="en-US" dirty="0">
                <a:latin typeface="Bradley Hand ITC" panose="03070402050302030203" pitchFamily="66" charset="0"/>
              </a:rPr>
              <a:t>Utility bill payments</a:t>
            </a:r>
          </a:p>
          <a:p>
            <a:endParaRPr lang="en-US" dirty="0">
              <a:latin typeface="Bradley Hand ITC" panose="03070402050302030203" pitchFamily="66" charset="0"/>
            </a:endParaRPr>
          </a:p>
          <a:p>
            <a:pPr>
              <a:buFont typeface="Arial" panose="020B0604020202020204" pitchFamily="34" charset="0"/>
              <a:buChar char="•"/>
            </a:pPr>
            <a:r>
              <a:rPr lang="en-US" dirty="0">
                <a:latin typeface="Bradley Hand ITC" panose="03070402050302030203" pitchFamily="66" charset="0"/>
              </a:rPr>
              <a:t>Ticket bookings (bus, train, flight, movies)</a:t>
            </a:r>
          </a:p>
          <a:p>
            <a:endParaRPr lang="en-US" dirty="0">
              <a:latin typeface="Bradley Hand ITC" panose="03070402050302030203" pitchFamily="66" charset="0"/>
            </a:endParaRPr>
          </a:p>
          <a:p>
            <a:pPr>
              <a:buFont typeface="Arial" panose="020B0604020202020204" pitchFamily="34" charset="0"/>
              <a:buChar char="•"/>
            </a:pPr>
            <a:r>
              <a:rPr lang="en-US" dirty="0">
                <a:latin typeface="Bradley Hand ITC" panose="03070402050302030203" pitchFamily="66" charset="0"/>
              </a:rPr>
              <a:t>Loan prediction based on transaction and credit history</a:t>
            </a:r>
          </a:p>
          <a:p>
            <a:endParaRPr lang="en-US" dirty="0">
              <a:latin typeface="Bradley Hand ITC" panose="03070402050302030203" pitchFamily="66" charset="0"/>
            </a:endParaRPr>
          </a:p>
          <a:p>
            <a:pPr>
              <a:buFont typeface="Arial" panose="020B0604020202020204" pitchFamily="34" charset="0"/>
              <a:buChar char="•"/>
            </a:pPr>
            <a:r>
              <a:rPr lang="en-IN" dirty="0">
                <a:latin typeface="Bradley Hand ITC" panose="03070402050302030203" pitchFamily="66" charset="0"/>
              </a:rPr>
              <a:t>Gamified saving challenges</a:t>
            </a:r>
            <a:endParaRPr lang="en-US" dirty="0">
              <a:latin typeface="Bradley Hand ITC" panose="03070402050302030203" pitchFamily="66" charset="0"/>
            </a:endParaRPr>
          </a:p>
        </p:txBody>
      </p:sp>
      <p:pic>
        <p:nvPicPr>
          <p:cNvPr id="2051" name="Picture 3" descr="Future PNG Images | PNG All">
            <a:extLst>
              <a:ext uri="{FF2B5EF4-FFF2-40B4-BE49-F238E27FC236}">
                <a16:creationId xmlns:a16="http://schemas.microsoft.com/office/drawing/2014/main" id="{D00E99CC-C234-01F9-C114-153EADF2E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0766" y="1375937"/>
            <a:ext cx="3206034" cy="3206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999914"/>
      </p:ext>
    </p:extLst>
  </p:cSld>
  <p:clrMapOvr>
    <a:masterClrMapping/>
  </p:clrMapOvr>
  <p:transition spd="slow">
    <p:wheel spokes="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a:spLocks noGrp="1"/>
          </p:cNvSpPr>
          <p:nvPr>
            <p:ph type="title"/>
          </p:nvPr>
        </p:nvSpPr>
        <p:spPr>
          <a:xfrm>
            <a:off x="457200" y="209550"/>
            <a:ext cx="8229600" cy="60960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Abstract</a:t>
            </a:r>
            <a:r>
              <a:rPr lang="en-US" dirty="0">
                <a:solidFill>
                  <a:schemeClr val="dk1"/>
                </a:solidFill>
                <a:latin typeface="Times New Roman"/>
                <a:ea typeface="Times New Roman"/>
                <a:cs typeface="Times New Roman"/>
                <a:sym typeface="Times New Roman"/>
              </a:rPr>
              <a:t> </a:t>
            </a:r>
            <a:endParaRPr sz="4000" dirty="0">
              <a:solidFill>
                <a:schemeClr val="dk1"/>
              </a:solidFill>
              <a:latin typeface="Times New Roman"/>
              <a:ea typeface="Times New Roman"/>
              <a:cs typeface="Times New Roman"/>
              <a:sym typeface="Times New Roman"/>
            </a:endParaRPr>
          </a:p>
        </p:txBody>
      </p:sp>
      <p:sp>
        <p:nvSpPr>
          <p:cNvPr id="126" name="Google Shape;126;p3"/>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a:t>
            </a:fld>
            <a:endParaRPr/>
          </a:p>
        </p:txBody>
      </p:sp>
      <p:sp>
        <p:nvSpPr>
          <p:cNvPr id="127" name="Google Shape;127;p3"/>
          <p:cNvSpPr txBox="1">
            <a:spLocks noGrp="1"/>
          </p:cNvSpPr>
          <p:nvPr>
            <p:ph type="body" idx="1"/>
          </p:nvPr>
        </p:nvSpPr>
        <p:spPr>
          <a:xfrm>
            <a:off x="457200" y="3735430"/>
            <a:ext cx="8229600" cy="3703320"/>
          </a:xfrm>
          <a:prstGeom prst="rect">
            <a:avLst/>
          </a:prstGeom>
          <a:noFill/>
          <a:ln>
            <a:noFill/>
          </a:ln>
        </p:spPr>
        <p:txBody>
          <a:bodyPr spcFirstLastPara="1" wrap="square" lIns="91425" tIns="45700" rIns="91425" bIns="45700" anchor="t" anchorCtr="0">
            <a:normAutofit/>
          </a:bodyPr>
          <a:lstStyle/>
          <a:p>
            <a:pPr marL="141732" indent="0" algn="just">
              <a:lnSpc>
                <a:spcPct val="170000"/>
              </a:lnSpc>
              <a:buNone/>
            </a:pPr>
            <a:endParaRPr lang="en-US" b="1" dirty="0"/>
          </a:p>
          <a:p>
            <a:pPr marL="274320" lvl="0" indent="-148844" algn="l" rtl="0">
              <a:spcBef>
                <a:spcPts val="0"/>
              </a:spcBef>
              <a:spcAft>
                <a:spcPts val="0"/>
              </a:spcAft>
              <a:buSzPts val="1976"/>
              <a:buNone/>
            </a:pPr>
            <a:endParaRPr dirty="0">
              <a:latin typeface="Times New Roman"/>
              <a:ea typeface="Times New Roman"/>
              <a:cs typeface="Times New Roman"/>
              <a:sym typeface="Times New Roman"/>
            </a:endParaRPr>
          </a:p>
        </p:txBody>
      </p:sp>
      <p:sp>
        <p:nvSpPr>
          <p:cNvPr id="6" name="Rectangle 3">
            <a:extLst>
              <a:ext uri="{FF2B5EF4-FFF2-40B4-BE49-F238E27FC236}">
                <a16:creationId xmlns:a16="http://schemas.microsoft.com/office/drawing/2014/main" id="{583852CC-8D5E-561E-A631-D22F316316C8}"/>
              </a:ext>
            </a:extLst>
          </p:cNvPr>
          <p:cNvSpPr>
            <a:spLocks noChangeArrowheads="1"/>
          </p:cNvSpPr>
          <p:nvPr/>
        </p:nvSpPr>
        <p:spPr bwMode="auto">
          <a:xfrm rot="10800000" flipV="1">
            <a:off x="457199" y="1401463"/>
            <a:ext cx="8229601" cy="281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lang="en-US" dirty="0">
                <a:latin typeface="Garamond" panose="02020404030301010803" pitchFamily="18" charset="0"/>
              </a:rPr>
              <a:t> Simple Banking Application, is a secure and user-friendly web platform designed to simplify and automate core banking operations. It allows users to create an account by submitting necessary personal details and identity proofs, after which a unique account number is automatically generated. Once registered, users can perform essential banking functions such as deposit, withdrawal, fund transfer, and apply for loans, all through an intuitive interface.</a:t>
            </a:r>
          </a:p>
          <a:p>
            <a:pPr marL="0" marR="0" lvl="0" indent="0" algn="just" defTabSz="914400" rtl="0" eaLnBrk="0" fontAlgn="base" latinLnBrk="0" hangingPunct="0">
              <a:lnSpc>
                <a:spcPct val="100000"/>
              </a:lnSpc>
              <a:spcBef>
                <a:spcPct val="0"/>
              </a:spcBef>
              <a:spcAft>
                <a:spcPct val="0"/>
              </a:spcAft>
              <a:buClrTx/>
              <a:buSzTx/>
              <a:tabLst/>
            </a:pPr>
            <a:r>
              <a:rPr lang="en-US" dirty="0">
                <a:latin typeface="Garamond" panose="02020404030301010803" pitchFamily="18" charset="0"/>
              </a:rPr>
              <a:t> </a:t>
            </a:r>
          </a:p>
          <a:p>
            <a:pPr marL="0" marR="0" lvl="0" indent="0" algn="just" defTabSz="914400" rtl="0" eaLnBrk="0" fontAlgn="base" latinLnBrk="0" hangingPunct="0">
              <a:lnSpc>
                <a:spcPct val="100000"/>
              </a:lnSpc>
              <a:spcBef>
                <a:spcPct val="0"/>
              </a:spcBef>
              <a:spcAft>
                <a:spcPct val="0"/>
              </a:spcAft>
              <a:buClrTx/>
              <a:buSzTx/>
              <a:buFontTx/>
              <a:buChar char="•"/>
              <a:tabLst/>
            </a:pPr>
            <a:r>
              <a:rPr lang="en-US" dirty="0">
                <a:latin typeface="Garamond" panose="02020404030301010803" pitchFamily="18" charset="0"/>
              </a:rPr>
              <a:t> On the administrative side, the admin panel provides powerful tools for managing user data, verifying documents, monitoring transaction activities, and processing loan approvals. Built using PHP and MySQL, the system ensures robust data encryption, role-based access control, and structured storage of profile images and account details. With its clean architecture and real-time validations, this system delivers a seamless and secure banking experience, reducing manual effort and enhancing operational efficiency for both users and administrators. </a:t>
            </a:r>
          </a:p>
          <a:p>
            <a:pPr marL="0" marR="0" lvl="0" indent="0" algn="just" defTabSz="914400" rtl="0" eaLnBrk="0" fontAlgn="base" latinLnBrk="0" hangingPunct="0">
              <a:lnSpc>
                <a:spcPct val="100000"/>
              </a:lnSpc>
              <a:spcBef>
                <a:spcPct val="0"/>
              </a:spcBef>
              <a:spcAft>
                <a:spcPct val="0"/>
              </a:spcAft>
              <a:buClrTx/>
              <a:buSzTx/>
              <a:tabLst/>
            </a:pPr>
            <a:endParaRPr lang="en-US" altLang="en-US" sz="1100" dirty="0">
              <a:solidFill>
                <a:schemeClr val="tx1"/>
              </a:solidFill>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lang="en-IN" b="1" dirty="0">
                <a:latin typeface="Aptos Narrow" panose="020B0004020202020204" pitchFamily="34" charset="0"/>
              </a:rPr>
              <a:t> </a:t>
            </a:r>
            <a:r>
              <a:rPr lang="en-IN" sz="1200" b="1" i="1" dirty="0">
                <a:latin typeface="Aptos Narrow" panose="020B0004020202020204" pitchFamily="34" charset="0"/>
              </a:rPr>
              <a:t>Keywords: </a:t>
            </a:r>
            <a:r>
              <a:rPr lang="en-US" sz="1200" i="1" dirty="0"/>
              <a:t>Simple Banking Application, Account Number, Personal Details, Identity Proofs, Deposit, Withdrawal, Fund Transfer, Loans, Admin Panel, PHP, MySQL, Data Encryption, Access Control </a:t>
            </a:r>
            <a:endParaRPr kumimoji="0" lang="en-US" altLang="en-US" sz="1100" b="0" i="1" u="none" strike="noStrike" cap="none" normalizeH="0" baseline="0" dirty="0">
              <a:ln>
                <a:noFill/>
              </a:ln>
              <a:solidFill>
                <a:schemeClr val="tx1"/>
              </a:solidFill>
              <a:effectLst/>
              <a:latin typeface="Aptos Narrow" panose="020B0004020202020204" pitchFamily="34" charset="0"/>
            </a:endParaRPr>
          </a:p>
        </p:txBody>
      </p:sp>
      <p:sp>
        <p:nvSpPr>
          <p:cNvPr id="4" name="Google Shape;111;p1">
            <a:extLst>
              <a:ext uri="{FF2B5EF4-FFF2-40B4-BE49-F238E27FC236}">
                <a16:creationId xmlns:a16="http://schemas.microsoft.com/office/drawing/2014/main" id="{54A4699C-AEEA-9A3D-A244-3F007A2A714E}"/>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1"/>
          <p:cNvSpPr txBox="1">
            <a:spLocks noGrp="1"/>
          </p:cNvSpPr>
          <p:nvPr>
            <p:ph type="title"/>
          </p:nvPr>
        </p:nvSpPr>
        <p:spPr>
          <a:xfrm>
            <a:off x="457200" y="171450"/>
            <a:ext cx="8229600" cy="685800"/>
          </a:xfrm>
          <a:prstGeom prst="rect">
            <a:avLst/>
          </a:prstGeom>
          <a:solidFill>
            <a:srgbClr val="93B9C3"/>
          </a:solid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chemeClr val="dk1"/>
              </a:buClr>
              <a:buSzPct val="100000"/>
              <a:buFont typeface="Times New Roman"/>
              <a:buNone/>
            </a:pPr>
            <a:r>
              <a:rPr lang="en-US" sz="4400" b="1" dirty="0">
                <a:solidFill>
                  <a:schemeClr val="dk1"/>
                </a:solidFill>
                <a:latin typeface="Times New Roman"/>
                <a:ea typeface="Times New Roman"/>
                <a:cs typeface="Times New Roman"/>
                <a:sym typeface="Times New Roman"/>
              </a:rPr>
              <a:t>Thank  You</a:t>
            </a:r>
            <a:endParaRPr sz="4000" b="1" dirty="0">
              <a:solidFill>
                <a:schemeClr val="dk1"/>
              </a:solidFill>
              <a:latin typeface="Times New Roman"/>
              <a:ea typeface="Times New Roman"/>
              <a:cs typeface="Times New Roman"/>
              <a:sym typeface="Times New Roman"/>
            </a:endParaRPr>
          </a:p>
        </p:txBody>
      </p:sp>
      <p:sp>
        <p:nvSpPr>
          <p:cNvPr id="191" name="Google Shape;191;p11"/>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30</a:t>
            </a:fld>
            <a:endParaRPr/>
          </a:p>
        </p:txBody>
      </p:sp>
      <p:sp>
        <p:nvSpPr>
          <p:cNvPr id="192" name="Google Shape;192;p11"/>
          <p:cNvSpPr txBox="1"/>
          <p:nvPr/>
        </p:nvSpPr>
        <p:spPr>
          <a:xfrm>
            <a:off x="0" y="2099871"/>
            <a:ext cx="9144000" cy="1664258"/>
          </a:xfrm>
          <a:prstGeom prst="rect">
            <a:avLst/>
          </a:prstGeom>
          <a:solidFill>
            <a:srgbClr val="EDF0C8"/>
          </a:solid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lt1"/>
              </a:buClr>
              <a:buSzPts val="3600"/>
              <a:buFont typeface="Bookman Old Style"/>
              <a:buNone/>
            </a:pPr>
            <a:endParaRPr sz="3600" b="0" i="0" u="none" strike="noStrike" cap="none" dirty="0">
              <a:solidFill>
                <a:schemeClr val="lt1"/>
              </a:solidFill>
              <a:latin typeface="Bookman Old Style"/>
              <a:ea typeface="Bookman Old Style"/>
              <a:cs typeface="Bookman Old Style"/>
              <a:sym typeface="Bookman Old Style"/>
            </a:endParaRPr>
          </a:p>
          <a:p>
            <a:pPr marL="0" marR="0" lvl="0" indent="0" algn="ctr" rtl="0">
              <a:spcBef>
                <a:spcPts val="0"/>
              </a:spcBef>
              <a:spcAft>
                <a:spcPts val="0"/>
              </a:spcAft>
              <a:buClr>
                <a:schemeClr val="dk1"/>
              </a:buClr>
              <a:buSzPts val="3600"/>
              <a:buFont typeface="Times New Roman"/>
              <a:buNone/>
            </a:pPr>
            <a:r>
              <a:rPr lang="en-US" sz="3600" b="1" i="0" u="none" strike="noStrike" cap="none" dirty="0">
                <a:solidFill>
                  <a:schemeClr val="dk1"/>
                </a:solidFill>
                <a:latin typeface="Times New Roman"/>
                <a:ea typeface="Times New Roman"/>
                <a:cs typeface="Times New Roman"/>
                <a:sym typeface="Times New Roman"/>
              </a:rPr>
              <a:t>ANY QUERIES??? </a:t>
            </a:r>
            <a:endParaRPr dirty="0"/>
          </a:p>
        </p:txBody>
      </p:sp>
      <p:sp>
        <p:nvSpPr>
          <p:cNvPr id="193" name="Google Shape;193;p11"/>
          <p:cNvSpPr txBox="1">
            <a:spLocks noGrp="1"/>
          </p:cNvSpPr>
          <p:nvPr>
            <p:ph type="ftr" idx="11"/>
          </p:nvPr>
        </p:nvSpPr>
        <p:spPr>
          <a:xfrm>
            <a:off x="2133600" y="4767263"/>
            <a:ext cx="5334000" cy="376237"/>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sz="1200" dirty="0">
                <a:latin typeface="Times New Roman"/>
                <a:ea typeface="Times New Roman"/>
                <a:cs typeface="Times New Roman"/>
                <a:sym typeface="Times New Roman"/>
              </a:rPr>
              <a:t>CGB1221 – DATABASE MANAGEMENT SYSTEMS –PROJECT REVIEW 2</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4"/>
          <p:cNvSpPr txBox="1">
            <a:spLocks noGrp="1"/>
          </p:cNvSpPr>
          <p:nvPr>
            <p:ph type="title"/>
          </p:nvPr>
        </p:nvSpPr>
        <p:spPr>
          <a:xfrm>
            <a:off x="533400" y="171450"/>
            <a:ext cx="8153400" cy="495300"/>
          </a:xfrm>
          <a:prstGeom prst="rect">
            <a:avLst/>
          </a:prstGeom>
          <a:solidFill>
            <a:srgbClr val="93B9C3"/>
          </a:solid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3200"/>
              <a:buFont typeface="Times New Roman"/>
              <a:buNone/>
            </a:pPr>
            <a:r>
              <a:rPr lang="en-US" b="1">
                <a:solidFill>
                  <a:schemeClr val="dk1"/>
                </a:solidFill>
                <a:latin typeface="Times New Roman"/>
                <a:ea typeface="Times New Roman"/>
                <a:cs typeface="Times New Roman"/>
                <a:sym typeface="Times New Roman"/>
              </a:rPr>
              <a:t>Abstract with CO/PO Mapping</a:t>
            </a:r>
            <a:endParaRPr sz="4000" b="1">
              <a:solidFill>
                <a:schemeClr val="dk1"/>
              </a:solidFill>
              <a:latin typeface="Times New Roman"/>
              <a:ea typeface="Times New Roman"/>
              <a:cs typeface="Times New Roman"/>
              <a:sym typeface="Times New Roman"/>
            </a:endParaRPr>
          </a:p>
        </p:txBody>
      </p:sp>
      <p:sp>
        <p:nvSpPr>
          <p:cNvPr id="134" name="Google Shape;134;p4"/>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4</a:t>
            </a:fld>
            <a:endParaRPr/>
          </a:p>
        </p:txBody>
      </p:sp>
      <p:sp>
        <p:nvSpPr>
          <p:cNvPr id="135" name="Google Shape;135;p4"/>
          <p:cNvSpPr txBox="1"/>
          <p:nvPr/>
        </p:nvSpPr>
        <p:spPr>
          <a:xfrm>
            <a:off x="799641" y="1271071"/>
            <a:ext cx="7772400" cy="1224479"/>
          </a:xfrm>
          <a:prstGeom prst="rect">
            <a:avLst/>
          </a:prstGeom>
          <a:noFill/>
          <a:ln>
            <a:noFill/>
          </a:ln>
        </p:spPr>
        <p:txBody>
          <a:bodyPr spcFirstLastPara="1" wrap="square" lIns="45700" tIns="45700" rIns="45700" bIns="0" anchor="b" anchorCtr="0">
            <a:noAutofit/>
          </a:bodyPr>
          <a:lstStyle/>
          <a:p>
            <a:pPr marL="0" marR="0" lvl="0" indent="0" algn="ctr" rtl="0">
              <a:spcBef>
                <a:spcPts val="0"/>
              </a:spcBef>
              <a:spcAft>
                <a:spcPts val="0"/>
              </a:spcAft>
              <a:buNone/>
            </a:pPr>
            <a:endParaRPr sz="2500" b="1" i="0" u="none" strike="noStrike" cap="none">
              <a:solidFill>
                <a:srgbClr val="414141"/>
              </a:solidFill>
              <a:latin typeface="Arial"/>
              <a:ea typeface="Arial"/>
              <a:cs typeface="Arial"/>
              <a:sym typeface="Arial"/>
            </a:endParaRPr>
          </a:p>
        </p:txBody>
      </p:sp>
      <p:graphicFrame>
        <p:nvGraphicFramePr>
          <p:cNvPr id="136" name="Google Shape;136;p4"/>
          <p:cNvGraphicFramePr/>
          <p:nvPr>
            <p:extLst>
              <p:ext uri="{D42A27DB-BD31-4B8C-83A1-F6EECF244321}">
                <p14:modId xmlns:p14="http://schemas.microsoft.com/office/powerpoint/2010/main" val="861063399"/>
              </p:ext>
            </p:extLst>
          </p:nvPr>
        </p:nvGraphicFramePr>
        <p:xfrm>
          <a:off x="533400" y="1123950"/>
          <a:ext cx="8153400" cy="3413139"/>
        </p:xfrm>
        <a:graphic>
          <a:graphicData uri="http://schemas.openxmlformats.org/drawingml/2006/table">
            <a:tbl>
              <a:tblPr firstRow="1" bandRow="1">
                <a:noFill/>
                <a:tableStyleId>{D22A4CC2-BDD2-4074-BA0C-9C0D8ECF71A7}</a:tableStyleId>
              </a:tblPr>
              <a:tblGrid>
                <a:gridCol w="55626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438725">
                <a:tc>
                  <a:txBody>
                    <a:bodyPr/>
                    <a:lstStyle/>
                    <a:p>
                      <a:pPr marL="0" marR="0" lvl="0" indent="0" algn="ctr" rtl="0">
                        <a:spcBef>
                          <a:spcPts val="0"/>
                        </a:spcBef>
                        <a:spcAft>
                          <a:spcPts val="0"/>
                        </a:spcAft>
                        <a:buNone/>
                      </a:pPr>
                      <a:r>
                        <a:rPr lang="en-US" sz="1800" u="none" strike="noStrike" cap="none">
                          <a:solidFill>
                            <a:schemeClr val="dk1"/>
                          </a:solidFill>
                          <a:latin typeface="Times New Roman"/>
                          <a:ea typeface="Times New Roman"/>
                          <a:cs typeface="Times New Roman"/>
                          <a:sym typeface="Times New Roman"/>
                        </a:rPr>
                        <a:t>Abstract</a:t>
                      </a:r>
                      <a:endParaRPr/>
                    </a:p>
                  </a:txBody>
                  <a:tcPr marL="91450" marR="91450" marT="45725" marB="45725">
                    <a:solidFill>
                      <a:schemeClr val="lt2"/>
                    </a:solidFill>
                  </a:tcPr>
                </a:tc>
                <a:tc>
                  <a:txBody>
                    <a:bodyPr/>
                    <a:lstStyle/>
                    <a:p>
                      <a:pPr marL="0" marR="0" lvl="0" indent="0" algn="ctr" rtl="0">
                        <a:spcBef>
                          <a:spcPts val="0"/>
                        </a:spcBef>
                        <a:spcAft>
                          <a:spcPts val="0"/>
                        </a:spcAft>
                        <a:buNone/>
                      </a:pPr>
                      <a:r>
                        <a:rPr lang="en-US" sz="1800" u="none" strike="noStrike" cap="none">
                          <a:solidFill>
                            <a:schemeClr val="dk1"/>
                          </a:solidFill>
                          <a:latin typeface="Times New Roman"/>
                          <a:ea typeface="Times New Roman"/>
                          <a:cs typeface="Times New Roman"/>
                          <a:sym typeface="Times New Roman"/>
                        </a:rPr>
                        <a:t>CO</a:t>
                      </a:r>
                      <a:endParaRPr/>
                    </a:p>
                  </a:txBody>
                  <a:tcPr marL="91450" marR="91450" marT="45725" marB="45725">
                    <a:solidFill>
                      <a:schemeClr val="lt2"/>
                    </a:solidFill>
                  </a:tcPr>
                </a:tc>
                <a:tc>
                  <a:txBody>
                    <a:bodyPr/>
                    <a:lstStyle/>
                    <a:p>
                      <a:pPr marL="0" marR="0" lvl="0" indent="0" algn="ctr" rtl="0">
                        <a:spcBef>
                          <a:spcPts val="0"/>
                        </a:spcBef>
                        <a:spcAft>
                          <a:spcPts val="0"/>
                        </a:spcAft>
                        <a:buNone/>
                      </a:pPr>
                      <a:r>
                        <a:rPr lang="en-US" sz="1800" u="none" strike="noStrike" cap="none">
                          <a:solidFill>
                            <a:schemeClr val="dk1"/>
                          </a:solidFill>
                          <a:latin typeface="Times New Roman"/>
                          <a:ea typeface="Times New Roman"/>
                          <a:cs typeface="Times New Roman"/>
                          <a:sym typeface="Times New Roman"/>
                        </a:rPr>
                        <a:t>POs</a:t>
                      </a:r>
                      <a:endParaRPr/>
                    </a:p>
                  </a:txBody>
                  <a:tcPr marL="91450" marR="91450" marT="45725" marB="45725">
                    <a:solidFill>
                      <a:schemeClr val="lt2"/>
                    </a:solidFill>
                  </a:tcPr>
                </a:tc>
                <a:tc>
                  <a:txBody>
                    <a:bodyPr/>
                    <a:lstStyle/>
                    <a:p>
                      <a:pPr marL="0" marR="0" lvl="0" indent="0" algn="ctr" rtl="0">
                        <a:spcBef>
                          <a:spcPts val="0"/>
                        </a:spcBef>
                        <a:spcAft>
                          <a:spcPts val="0"/>
                        </a:spcAft>
                        <a:buNone/>
                      </a:pPr>
                      <a:r>
                        <a:rPr lang="en-US" sz="1800" u="none" strike="noStrike" cap="none">
                          <a:solidFill>
                            <a:schemeClr val="dk1"/>
                          </a:solidFill>
                          <a:latin typeface="Times New Roman"/>
                          <a:ea typeface="Times New Roman"/>
                          <a:cs typeface="Times New Roman"/>
                          <a:sym typeface="Times New Roman"/>
                        </a:rPr>
                        <a:t>PSO</a:t>
                      </a:r>
                      <a:endParaRPr/>
                    </a:p>
                  </a:txBody>
                  <a:tcPr marL="91450" marR="91450" marT="45725" marB="45725">
                    <a:solidFill>
                      <a:schemeClr val="lt2"/>
                    </a:solidFill>
                  </a:tcPr>
                </a:tc>
                <a:extLst>
                  <a:ext uri="{0D108BD9-81ED-4DB2-BD59-A6C34878D82A}">
                    <a16:rowId xmlns:a16="http://schemas.microsoft.com/office/drawing/2014/main" val="10000"/>
                  </a:ext>
                </a:extLst>
              </a:tr>
              <a:tr h="2799775">
                <a:tc>
                  <a:txBody>
                    <a:bodyPr/>
                    <a:lstStyle/>
                    <a:p>
                      <a:pPr marL="0" marR="0" lvl="0" indent="0" algn="just" rtl="0">
                        <a:lnSpc>
                          <a:spcPct val="150000"/>
                        </a:lnSpc>
                        <a:spcBef>
                          <a:spcPts val="0"/>
                        </a:spcBef>
                        <a:spcAft>
                          <a:spcPts val="0"/>
                        </a:spcAft>
                        <a:buNone/>
                      </a:pPr>
                      <a:r>
                        <a:rPr lang="en-US" sz="1600" b="0" dirty="0"/>
                        <a:t>The Smart Banking System integrates DBMS concepts for secure transactions, efficient account management, and real-time balance tracking. Admins can monitor transactions, manage users, and generate reports, ensuring precision and compliance. A loan management module allows users to request loans, with admins controlling approvals. With robust security and a user-friendly interface, it offers a scalable, future-ready banking experience.</a:t>
                      </a:r>
                      <a:endParaRPr sz="1600" b="0" dirty="0">
                        <a:solidFill>
                          <a:schemeClr val="dk1"/>
                        </a:solidFill>
                        <a:latin typeface="Times New Roman"/>
                        <a:ea typeface="Times New Roman"/>
                        <a:cs typeface="Times New Roman"/>
                        <a:sym typeface="Times New Roman"/>
                      </a:endParaRPr>
                    </a:p>
                  </a:txBody>
                  <a:tcPr marL="91450" marR="91450" marT="45725" marB="45725">
                    <a:solidFill>
                      <a:schemeClr val="lt2"/>
                    </a:solidFill>
                  </a:tcPr>
                </a:tc>
                <a:tc>
                  <a:txBody>
                    <a:bodyPr/>
                    <a:lstStyle/>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CO1</a:t>
                      </a:r>
                    </a:p>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CO2</a:t>
                      </a:r>
                    </a:p>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CO3</a:t>
                      </a:r>
                    </a:p>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C04</a:t>
                      </a:r>
                      <a:endParaRPr sz="1200" dirty="0">
                        <a:solidFill>
                          <a:schemeClr val="dk1"/>
                        </a:solidFill>
                        <a:latin typeface="Times New Roman"/>
                        <a:ea typeface="Times New Roman"/>
                        <a:cs typeface="Times New Roman"/>
                        <a:sym typeface="Times New Roman"/>
                      </a:endParaRPr>
                    </a:p>
                  </a:txBody>
                  <a:tcPr marL="91450" marR="91450" marT="45725" marB="45725">
                    <a:solidFill>
                      <a:schemeClr val="lt2"/>
                    </a:solidFill>
                  </a:tcPr>
                </a:tc>
                <a:tc>
                  <a:txBody>
                    <a:bodyPr/>
                    <a:lstStyle/>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PO1(3)</a:t>
                      </a:r>
                    </a:p>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PO2(3)</a:t>
                      </a:r>
                    </a:p>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PO3(3)</a:t>
                      </a:r>
                    </a:p>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PO5(2)</a:t>
                      </a:r>
                    </a:p>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PO10(3)</a:t>
                      </a:r>
                    </a:p>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PO11(1)</a:t>
                      </a:r>
                      <a:endParaRPr sz="1200" dirty="0">
                        <a:solidFill>
                          <a:schemeClr val="dk1"/>
                        </a:solidFill>
                        <a:latin typeface="Times New Roman"/>
                        <a:ea typeface="Times New Roman"/>
                        <a:cs typeface="Times New Roman"/>
                        <a:sym typeface="Times New Roman"/>
                      </a:endParaRPr>
                    </a:p>
                  </a:txBody>
                  <a:tcPr marL="91450" marR="91450" marT="45725" marB="45725">
                    <a:solidFill>
                      <a:schemeClr val="lt2"/>
                    </a:solidFill>
                  </a:tcPr>
                </a:tc>
                <a:tc>
                  <a:txBody>
                    <a:bodyPr/>
                    <a:lstStyle/>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PSO1(2)</a:t>
                      </a:r>
                    </a:p>
                    <a:p>
                      <a:pPr marL="0" marR="0" lvl="0" indent="0" algn="l" rtl="0">
                        <a:spcBef>
                          <a:spcPts val="0"/>
                        </a:spcBef>
                        <a:spcAft>
                          <a:spcPts val="0"/>
                        </a:spcAft>
                        <a:buNone/>
                      </a:pPr>
                      <a:r>
                        <a:rPr lang="en-US" sz="1200" dirty="0">
                          <a:solidFill>
                            <a:schemeClr val="dk1"/>
                          </a:solidFill>
                          <a:latin typeface="Times New Roman"/>
                          <a:ea typeface="Times New Roman"/>
                          <a:cs typeface="Times New Roman"/>
                          <a:sym typeface="Times New Roman"/>
                        </a:rPr>
                        <a:t>PSO2(1)</a:t>
                      </a:r>
                      <a:endParaRPr sz="1200" dirty="0">
                        <a:solidFill>
                          <a:schemeClr val="dk1"/>
                        </a:solidFill>
                        <a:latin typeface="Times New Roman"/>
                        <a:ea typeface="Times New Roman"/>
                        <a:cs typeface="Times New Roman"/>
                        <a:sym typeface="Times New Roman"/>
                      </a:endParaRPr>
                    </a:p>
                  </a:txBody>
                  <a:tcPr marL="91450" marR="91450" marT="45725" marB="45725">
                    <a:solidFill>
                      <a:schemeClr val="lt2"/>
                    </a:solidFill>
                  </a:tcPr>
                </a:tc>
                <a:extLst>
                  <a:ext uri="{0D108BD9-81ED-4DB2-BD59-A6C34878D82A}">
                    <a16:rowId xmlns:a16="http://schemas.microsoft.com/office/drawing/2014/main" val="10001"/>
                  </a:ext>
                </a:extLst>
              </a:tr>
            </a:tbl>
          </a:graphicData>
        </a:graphic>
      </p:graphicFrame>
      <p:sp>
        <p:nvSpPr>
          <p:cNvPr id="2" name="Google Shape;111;p1">
            <a:extLst>
              <a:ext uri="{FF2B5EF4-FFF2-40B4-BE49-F238E27FC236}">
                <a16:creationId xmlns:a16="http://schemas.microsoft.com/office/drawing/2014/main" id="{93223268-75E0-7421-F9D6-A3F6F179B59A}"/>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5"/>
          <p:cNvSpPr txBox="1">
            <a:spLocks noGrp="1"/>
          </p:cNvSpPr>
          <p:nvPr>
            <p:ph type="title"/>
          </p:nvPr>
        </p:nvSpPr>
        <p:spPr>
          <a:xfrm>
            <a:off x="457200" y="285750"/>
            <a:ext cx="8229600" cy="457200"/>
          </a:xfrm>
          <a:prstGeom prst="rect">
            <a:avLst/>
          </a:prstGeom>
          <a:solidFill>
            <a:srgbClr val="93B9C3"/>
          </a:solid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3200"/>
              <a:buFont typeface="Times New Roman"/>
              <a:buNone/>
            </a:pPr>
            <a:r>
              <a:rPr lang="en-US" b="1">
                <a:solidFill>
                  <a:schemeClr val="dk1"/>
                </a:solidFill>
                <a:latin typeface="Times New Roman"/>
                <a:ea typeface="Times New Roman"/>
                <a:cs typeface="Times New Roman"/>
                <a:sym typeface="Times New Roman"/>
              </a:rPr>
              <a:t>Introduction</a:t>
            </a:r>
            <a:endParaRPr sz="4000" b="1">
              <a:solidFill>
                <a:schemeClr val="dk1"/>
              </a:solidFill>
              <a:latin typeface="Times New Roman"/>
              <a:ea typeface="Times New Roman"/>
              <a:cs typeface="Times New Roman"/>
              <a:sym typeface="Times New Roman"/>
            </a:endParaRPr>
          </a:p>
        </p:txBody>
      </p:sp>
      <p:sp>
        <p:nvSpPr>
          <p:cNvPr id="143" name="Google Shape;143;p5"/>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5</a:t>
            </a:fld>
            <a:endParaRPr/>
          </a:p>
        </p:txBody>
      </p:sp>
      <p:sp>
        <p:nvSpPr>
          <p:cNvPr id="144" name="Google Shape;144;p5"/>
          <p:cNvSpPr txBox="1">
            <a:spLocks noGrp="1"/>
          </p:cNvSpPr>
          <p:nvPr>
            <p:ph type="body" idx="1"/>
          </p:nvPr>
        </p:nvSpPr>
        <p:spPr>
          <a:xfrm>
            <a:off x="226745" y="894151"/>
            <a:ext cx="5073805" cy="3798771"/>
          </a:xfrm>
          <a:prstGeom prst="rect">
            <a:avLst/>
          </a:prstGeom>
          <a:noFill/>
          <a:ln>
            <a:noFill/>
          </a:ln>
        </p:spPr>
        <p:txBody>
          <a:bodyPr spcFirstLastPara="1" wrap="square" lIns="91425" tIns="45700" rIns="91425" bIns="45700" anchor="t" anchorCtr="0">
            <a:normAutofit fontScale="47500" lnSpcReduction="20000"/>
          </a:bodyPr>
          <a:lstStyle/>
          <a:p>
            <a:pPr marL="141732" indent="0" algn="just">
              <a:lnSpc>
                <a:spcPct val="120000"/>
              </a:lnSpc>
              <a:buNone/>
            </a:pPr>
            <a:r>
              <a:rPr lang="en-US" sz="3200" dirty="0"/>
              <a:t>	The Smart Banking System revolutionizes digital banking by integrating DBMS for security, efficiency, and automation. It ensures seamless transactions, real-time account access, and transparent loan processing.</a:t>
            </a:r>
          </a:p>
          <a:p>
            <a:pPr algn="just">
              <a:lnSpc>
                <a:spcPct val="120000"/>
              </a:lnSpc>
              <a:buFont typeface="Wingdings" panose="05000000000000000000" pitchFamily="2" charset="2"/>
              <a:buChar char="q"/>
            </a:pPr>
            <a:r>
              <a:rPr lang="en-US" sz="3200" b="1" dirty="0"/>
              <a:t>Secure &amp; Automated Banking</a:t>
            </a:r>
            <a:r>
              <a:rPr lang="en-US" sz="3200" dirty="0"/>
              <a:t> – Utilizes DBMS for seamless transactions.</a:t>
            </a:r>
          </a:p>
          <a:p>
            <a:pPr algn="just">
              <a:lnSpc>
                <a:spcPct val="120000"/>
              </a:lnSpc>
              <a:buFont typeface="Wingdings" panose="05000000000000000000" pitchFamily="2" charset="2"/>
              <a:buChar char="q"/>
            </a:pPr>
            <a:r>
              <a:rPr lang="en-US" sz="3200" b="1" dirty="0"/>
              <a:t>Real-Time Access</a:t>
            </a:r>
            <a:r>
              <a:rPr lang="en-US" sz="3200" dirty="0"/>
              <a:t> – Customers manage deposits, withdrawals, and transfers efficiently.</a:t>
            </a:r>
          </a:p>
          <a:p>
            <a:pPr algn="just">
              <a:lnSpc>
                <a:spcPct val="120000"/>
              </a:lnSpc>
              <a:buFont typeface="Wingdings" panose="05000000000000000000" pitchFamily="2" charset="2"/>
              <a:buChar char="q"/>
            </a:pPr>
            <a:r>
              <a:rPr lang="en-US" sz="3200" b="1" dirty="0"/>
              <a:t>Loan Management</a:t>
            </a:r>
            <a:r>
              <a:rPr lang="en-US" sz="3200" dirty="0"/>
              <a:t> – Users request loans; admins approve/reject transparently.</a:t>
            </a:r>
          </a:p>
          <a:p>
            <a:pPr algn="just">
              <a:lnSpc>
                <a:spcPct val="120000"/>
              </a:lnSpc>
              <a:buFont typeface="Wingdings" panose="05000000000000000000" pitchFamily="2" charset="2"/>
              <a:buChar char="q"/>
            </a:pPr>
            <a:r>
              <a:rPr lang="en-US" sz="3200" b="1" dirty="0"/>
              <a:t>Admin Control</a:t>
            </a:r>
            <a:r>
              <a:rPr lang="en-US" sz="3200" dirty="0"/>
              <a:t> – Tools for monitoring accounts, tracking transactions, and generating reports.</a:t>
            </a:r>
          </a:p>
          <a:p>
            <a:pPr algn="just">
              <a:lnSpc>
                <a:spcPct val="120000"/>
              </a:lnSpc>
              <a:buFont typeface="Wingdings" panose="05000000000000000000" pitchFamily="2" charset="2"/>
              <a:buChar char="q"/>
            </a:pPr>
            <a:r>
              <a:rPr lang="en-US" sz="3200" b="1" dirty="0"/>
              <a:t>Scalable &amp; Reliable</a:t>
            </a:r>
            <a:r>
              <a:rPr lang="en-US" sz="3200" dirty="0"/>
              <a:t> – Ensures security, accuracy, and a seamless banking experience.</a:t>
            </a:r>
          </a:p>
          <a:p>
            <a:pPr marL="141732" indent="0">
              <a:lnSpc>
                <a:spcPct val="170000"/>
              </a:lnSpc>
              <a:buNone/>
            </a:pPr>
            <a:endParaRPr dirty="0">
              <a:latin typeface="Times New Roman"/>
              <a:ea typeface="Times New Roman"/>
              <a:cs typeface="Times New Roman"/>
              <a:sym typeface="Times New Roman"/>
            </a:endParaRPr>
          </a:p>
        </p:txBody>
      </p:sp>
      <p:pic>
        <p:nvPicPr>
          <p:cNvPr id="2" name="Picture 2" descr="A future in the Banking sector – Scope and Opportunities | MIT School of  Distance Learning">
            <a:extLst>
              <a:ext uri="{FF2B5EF4-FFF2-40B4-BE49-F238E27FC236}">
                <a16:creationId xmlns:a16="http://schemas.microsoft.com/office/drawing/2014/main" id="{5994D2A6-7035-7957-212D-A15F88598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757" y="968492"/>
            <a:ext cx="3297044" cy="372190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11;p1">
            <a:extLst>
              <a:ext uri="{FF2B5EF4-FFF2-40B4-BE49-F238E27FC236}">
                <a16:creationId xmlns:a16="http://schemas.microsoft.com/office/drawing/2014/main" id="{8B67FAF6-B85B-7F78-D09A-E2D63742CFCF}"/>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DBMS Concepts Used</a:t>
            </a:r>
            <a:endParaRPr sz="4000" b="1" dirty="0">
              <a:solidFill>
                <a:schemeClr val="dk1"/>
              </a:solidFill>
              <a:latin typeface="Times New Roman"/>
              <a:ea typeface="Times New Roman"/>
              <a:cs typeface="Times New Roman"/>
              <a:sym typeface="Times New Roman"/>
            </a:endParaRPr>
          </a:p>
        </p:txBody>
      </p:sp>
      <p:sp>
        <p:nvSpPr>
          <p:cNvPr id="151" name="Google Shape;151;p6"/>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6</a:t>
            </a:fld>
            <a:endParaRPr/>
          </a:p>
        </p:txBody>
      </p:sp>
      <p:sp>
        <p:nvSpPr>
          <p:cNvPr id="2" name="Text Placeholder 1">
            <a:extLst>
              <a:ext uri="{FF2B5EF4-FFF2-40B4-BE49-F238E27FC236}">
                <a16:creationId xmlns:a16="http://schemas.microsoft.com/office/drawing/2014/main" id="{6722D989-80E3-93D3-7632-41A09277AD3C}"/>
              </a:ext>
            </a:extLst>
          </p:cNvPr>
          <p:cNvSpPr>
            <a:spLocks noGrp="1" noChangeArrowheads="1"/>
          </p:cNvSpPr>
          <p:nvPr>
            <p:ph type="body" idx="1"/>
          </p:nvPr>
        </p:nvSpPr>
        <p:spPr bwMode="auto">
          <a:xfrm>
            <a:off x="457199" y="1187337"/>
            <a:ext cx="6211957" cy="339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Franklin Gothic Book" panose="020B0503020102020204" pitchFamily="34" charset="0"/>
              </a:rPr>
              <a:t> ER Model</a:t>
            </a:r>
            <a:r>
              <a:rPr kumimoji="0" lang="en-US" altLang="en-US" sz="1300" b="0" i="0" u="none" strike="noStrike" cap="none" normalizeH="0" baseline="0" dirty="0">
                <a:ln>
                  <a:noFill/>
                </a:ln>
                <a:solidFill>
                  <a:schemeClr val="tx1"/>
                </a:solidFill>
                <a:effectLst/>
                <a:latin typeface="Franklin Gothic Book" panose="020B0503020102020204" pitchFamily="34" charset="0"/>
              </a:rPr>
              <a:t> – Structures relationships between customers, accounts, and transactions.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Franklin Gothic Book" panose="020B0503020102020204" pitchFamily="34" charset="0"/>
              </a:rPr>
              <a:t> Normalization</a:t>
            </a:r>
            <a:r>
              <a:rPr kumimoji="0" lang="en-US" altLang="en-US" sz="1300" b="0" i="0" u="none" strike="noStrike" cap="none" normalizeH="0" baseline="0" dirty="0">
                <a:ln>
                  <a:noFill/>
                </a:ln>
                <a:solidFill>
                  <a:schemeClr val="tx1"/>
                </a:solidFill>
                <a:effectLst/>
                <a:latin typeface="Franklin Gothic Book" panose="020B0503020102020204" pitchFamily="34" charset="0"/>
              </a:rPr>
              <a:t> – Eliminates redundancy for efficient and consistent data storage.</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Franklin Gothic Book" panose="020B0503020102020204" pitchFamily="34" charset="0"/>
              </a:rPr>
              <a:t> ACID Properties</a:t>
            </a:r>
            <a:r>
              <a:rPr kumimoji="0" lang="en-US" altLang="en-US" sz="1300" b="0" i="0" u="none" strike="noStrike" cap="none" normalizeH="0" baseline="0" dirty="0">
                <a:ln>
                  <a:noFill/>
                </a:ln>
                <a:solidFill>
                  <a:schemeClr val="tx1"/>
                </a:solidFill>
                <a:effectLst/>
                <a:latin typeface="Franklin Gothic Book" panose="020B0503020102020204" pitchFamily="34" charset="0"/>
              </a:rPr>
              <a:t> – Ensures secure, reliable, and fail-proof transactions.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Franklin Gothic Book" panose="020B0503020102020204" pitchFamily="34" charset="0"/>
              </a:rPr>
              <a:t> Transaction Management</a:t>
            </a:r>
            <a:r>
              <a:rPr kumimoji="0" lang="en-US" altLang="en-US" sz="1300" b="0" i="0" u="none" strike="noStrike" cap="none" normalizeH="0" baseline="0" dirty="0">
                <a:ln>
                  <a:noFill/>
                </a:ln>
                <a:solidFill>
                  <a:schemeClr val="tx1"/>
                </a:solidFill>
                <a:effectLst/>
                <a:latin typeface="Franklin Gothic Book" panose="020B0503020102020204" pitchFamily="34" charset="0"/>
              </a:rPr>
              <a:t> – Controls deposits, withdrawals, and transfers with commit and rollback.</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Franklin Gothic Book" panose="020B0503020102020204" pitchFamily="34" charset="0"/>
              </a:rPr>
              <a:t> Indexing</a:t>
            </a:r>
            <a:r>
              <a:rPr kumimoji="0" lang="en-US" altLang="en-US" sz="1300" b="0" i="0" u="none" strike="noStrike" cap="none" normalizeH="0" baseline="0" dirty="0">
                <a:ln>
                  <a:noFill/>
                </a:ln>
                <a:solidFill>
                  <a:schemeClr val="tx1"/>
                </a:solidFill>
                <a:effectLst/>
                <a:latin typeface="Franklin Gothic Book" panose="020B0503020102020204" pitchFamily="34" charset="0"/>
              </a:rPr>
              <a:t> – Speeds up data retrieval for quick access to account details.</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Franklin Gothic Book" panose="020B0503020102020204" pitchFamily="34" charset="0"/>
              </a:rPr>
              <a:t> Stored Procedures &amp; Triggers</a:t>
            </a:r>
            <a:r>
              <a:rPr kumimoji="0" lang="en-US" altLang="en-US" sz="1300" b="0" i="0" u="none" strike="noStrike" cap="none" normalizeH="0" baseline="0" dirty="0">
                <a:ln>
                  <a:noFill/>
                </a:ln>
                <a:solidFill>
                  <a:schemeClr val="tx1"/>
                </a:solidFill>
                <a:effectLst/>
                <a:latin typeface="Franklin Gothic Book" panose="020B0503020102020204" pitchFamily="34" charset="0"/>
              </a:rPr>
              <a:t> – Automates tasks like loan approvals and fraud detection.</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Franklin Gothic Book" panose="020B0503020102020204" pitchFamily="34" charset="0"/>
              </a:rPr>
              <a:t> RBAC</a:t>
            </a:r>
            <a:r>
              <a:rPr kumimoji="0" lang="en-US" altLang="en-US" sz="1300" b="0" i="0" u="none" strike="noStrike" cap="none" normalizeH="0" baseline="0" dirty="0">
                <a:ln>
                  <a:noFill/>
                </a:ln>
                <a:solidFill>
                  <a:schemeClr val="tx1"/>
                </a:solidFill>
                <a:effectLst/>
                <a:latin typeface="Franklin Gothic Book" panose="020B0503020102020204" pitchFamily="34" charset="0"/>
              </a:rPr>
              <a:t> – Restricts access based on user roles, enhancing security.</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300" b="1" i="0" u="none" strike="noStrike" cap="none" normalizeH="0" baseline="0" dirty="0">
                <a:ln>
                  <a:noFill/>
                </a:ln>
                <a:solidFill>
                  <a:schemeClr val="tx1"/>
                </a:solidFill>
                <a:effectLst/>
                <a:latin typeface="Franklin Gothic Book" panose="020B0503020102020204" pitchFamily="34" charset="0"/>
              </a:rPr>
              <a:t> Backup &amp; Recovery</a:t>
            </a:r>
            <a:r>
              <a:rPr kumimoji="0" lang="en-US" altLang="en-US" sz="1300" b="0" i="0" u="none" strike="noStrike" cap="none" normalizeH="0" baseline="0" dirty="0">
                <a:ln>
                  <a:noFill/>
                </a:ln>
                <a:solidFill>
                  <a:schemeClr val="tx1"/>
                </a:solidFill>
                <a:effectLst/>
                <a:latin typeface="Franklin Gothic Book" panose="020B0503020102020204" pitchFamily="34" charset="0"/>
              </a:rPr>
              <a:t> – Prevents data loss with automated restoration mechanisms. </a:t>
            </a:r>
          </a:p>
        </p:txBody>
      </p:sp>
      <p:pic>
        <p:nvPicPr>
          <p:cNvPr id="2055" name="Picture 7" descr="Woman Login Into Banking App Illustration - Free Download People  Illustrations | IconScout">
            <a:extLst>
              <a:ext uri="{FF2B5EF4-FFF2-40B4-BE49-F238E27FC236}">
                <a16:creationId xmlns:a16="http://schemas.microsoft.com/office/drawing/2014/main" id="{1175BD17-1AF2-2B32-3BAB-E8DB86ADF0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09" t="5350" r="14163" b="6636"/>
          <a:stretch/>
        </p:blipFill>
        <p:spPr bwMode="auto">
          <a:xfrm>
            <a:off x="6460434" y="1562928"/>
            <a:ext cx="2514601" cy="201764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11;p1">
            <a:extLst>
              <a:ext uri="{FF2B5EF4-FFF2-40B4-BE49-F238E27FC236}">
                <a16:creationId xmlns:a16="http://schemas.microsoft.com/office/drawing/2014/main" id="{40742D64-B6B7-C5AE-13CF-AF2CEE01EDF7}"/>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7"/>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3200"/>
              <a:buFont typeface="Times New Roman"/>
              <a:buNone/>
            </a:pPr>
            <a:r>
              <a:rPr lang="en-US" b="1">
                <a:solidFill>
                  <a:schemeClr val="dk1"/>
                </a:solidFill>
                <a:latin typeface="Times New Roman"/>
                <a:ea typeface="Times New Roman"/>
                <a:cs typeface="Times New Roman"/>
                <a:sym typeface="Times New Roman"/>
              </a:rPr>
              <a:t>E-R DIAGRAM</a:t>
            </a:r>
            <a:endParaRPr sz="4000" b="1">
              <a:solidFill>
                <a:schemeClr val="dk1"/>
              </a:solidFill>
              <a:latin typeface="Times New Roman"/>
              <a:ea typeface="Times New Roman"/>
              <a:cs typeface="Times New Roman"/>
              <a:sym typeface="Times New Roman"/>
            </a:endParaRPr>
          </a:p>
        </p:txBody>
      </p:sp>
      <p:sp>
        <p:nvSpPr>
          <p:cNvPr id="159" name="Google Shape;159;p7"/>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7</a:t>
            </a:fld>
            <a:endParaRPr/>
          </a:p>
        </p:txBody>
      </p:sp>
      <p:pic>
        <p:nvPicPr>
          <p:cNvPr id="14" name="Picture 13">
            <a:extLst>
              <a:ext uri="{FF2B5EF4-FFF2-40B4-BE49-F238E27FC236}">
                <a16:creationId xmlns:a16="http://schemas.microsoft.com/office/drawing/2014/main" id="{CB2878B7-6F6D-3F19-0A1B-C5DC451D5D6B}"/>
              </a:ext>
            </a:extLst>
          </p:cNvPr>
          <p:cNvPicPr>
            <a:picLocks noChangeAspect="1"/>
          </p:cNvPicPr>
          <p:nvPr/>
        </p:nvPicPr>
        <p:blipFill>
          <a:blip r:embed="rId3"/>
          <a:stretch>
            <a:fillRect/>
          </a:stretch>
        </p:blipFill>
        <p:spPr>
          <a:xfrm>
            <a:off x="1036273" y="1005005"/>
            <a:ext cx="7071454" cy="3415547"/>
          </a:xfrm>
          <a:prstGeom prst="rect">
            <a:avLst/>
          </a:prstGeom>
        </p:spPr>
      </p:pic>
      <p:cxnSp>
        <p:nvCxnSpPr>
          <p:cNvPr id="3" name="Straight Connector 2">
            <a:extLst>
              <a:ext uri="{FF2B5EF4-FFF2-40B4-BE49-F238E27FC236}">
                <a16:creationId xmlns:a16="http://schemas.microsoft.com/office/drawing/2014/main" id="{E327FB63-F920-C75C-2FCB-9D66FE3388BF}"/>
              </a:ext>
            </a:extLst>
          </p:cNvPr>
          <p:cNvCxnSpPr/>
          <p:nvPr/>
        </p:nvCxnSpPr>
        <p:spPr>
          <a:xfrm>
            <a:off x="1253490" y="1203960"/>
            <a:ext cx="68961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 name="Straight Connector 3">
            <a:extLst>
              <a:ext uri="{FF2B5EF4-FFF2-40B4-BE49-F238E27FC236}">
                <a16:creationId xmlns:a16="http://schemas.microsoft.com/office/drawing/2014/main" id="{049A5280-5D0C-C093-0826-252C9E9E7B9B}"/>
              </a:ext>
            </a:extLst>
          </p:cNvPr>
          <p:cNvCxnSpPr>
            <a:cxnSpLocks/>
          </p:cNvCxnSpPr>
          <p:nvPr/>
        </p:nvCxnSpPr>
        <p:spPr>
          <a:xfrm>
            <a:off x="5539740" y="1203960"/>
            <a:ext cx="79819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1DFC5780-4037-024A-FE86-792356950422}"/>
              </a:ext>
            </a:extLst>
          </p:cNvPr>
          <p:cNvCxnSpPr>
            <a:cxnSpLocks/>
          </p:cNvCxnSpPr>
          <p:nvPr/>
        </p:nvCxnSpPr>
        <p:spPr>
          <a:xfrm>
            <a:off x="4918710" y="1821180"/>
            <a:ext cx="459105"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C9D28754-1D53-5FB5-7D7D-07B10BAA8AD8}"/>
              </a:ext>
            </a:extLst>
          </p:cNvPr>
          <p:cNvCxnSpPr>
            <a:cxnSpLocks/>
          </p:cNvCxnSpPr>
          <p:nvPr/>
        </p:nvCxnSpPr>
        <p:spPr>
          <a:xfrm>
            <a:off x="7149465" y="1333500"/>
            <a:ext cx="47625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1749D6D2-3C77-1B51-1B1D-7E63D2F62F08}"/>
              </a:ext>
            </a:extLst>
          </p:cNvPr>
          <p:cNvCxnSpPr>
            <a:cxnSpLocks/>
          </p:cNvCxnSpPr>
          <p:nvPr/>
        </p:nvCxnSpPr>
        <p:spPr>
          <a:xfrm>
            <a:off x="5539740" y="3009900"/>
            <a:ext cx="73533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Straight Connector 11">
            <a:extLst>
              <a:ext uri="{FF2B5EF4-FFF2-40B4-BE49-F238E27FC236}">
                <a16:creationId xmlns:a16="http://schemas.microsoft.com/office/drawing/2014/main" id="{F83EB7C1-9DF0-9C4D-3414-21539034F5D9}"/>
              </a:ext>
            </a:extLst>
          </p:cNvPr>
          <p:cNvCxnSpPr>
            <a:cxnSpLocks/>
          </p:cNvCxnSpPr>
          <p:nvPr/>
        </p:nvCxnSpPr>
        <p:spPr>
          <a:xfrm>
            <a:off x="2998470" y="3276600"/>
            <a:ext cx="426720"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0CF7108C-719D-427A-9930-3AE5E73F68D1}"/>
              </a:ext>
            </a:extLst>
          </p:cNvPr>
          <p:cNvCxnSpPr>
            <a:cxnSpLocks/>
          </p:cNvCxnSpPr>
          <p:nvPr/>
        </p:nvCxnSpPr>
        <p:spPr>
          <a:xfrm>
            <a:off x="1920240" y="2631990"/>
            <a:ext cx="69630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673870E5-D687-6840-9D50-7BA50EAE20B0}"/>
              </a:ext>
            </a:extLst>
          </p:cNvPr>
          <p:cNvCxnSpPr>
            <a:cxnSpLocks/>
          </p:cNvCxnSpPr>
          <p:nvPr/>
        </p:nvCxnSpPr>
        <p:spPr>
          <a:xfrm>
            <a:off x="1185940" y="4400036"/>
            <a:ext cx="856014"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D4C1931B-2DA1-E231-380B-34B61230E4EA}"/>
              </a:ext>
            </a:extLst>
          </p:cNvPr>
          <p:cNvCxnSpPr/>
          <p:nvPr/>
        </p:nvCxnSpPr>
        <p:spPr>
          <a:xfrm>
            <a:off x="3267075" y="1303020"/>
            <a:ext cx="0" cy="7239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FA5074E-F1C3-D3C7-3E3B-23598CFB9F5D}"/>
              </a:ext>
            </a:extLst>
          </p:cNvPr>
          <p:cNvCxnSpPr>
            <a:cxnSpLocks/>
          </p:cNvCxnSpPr>
          <p:nvPr/>
        </p:nvCxnSpPr>
        <p:spPr>
          <a:xfrm flipH="1">
            <a:off x="3669030" y="1784985"/>
            <a:ext cx="87630" cy="0"/>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00557470-B422-A16C-81E5-5DCAC2F50FBB}"/>
              </a:ext>
            </a:extLst>
          </p:cNvPr>
          <p:cNvCxnSpPr/>
          <p:nvPr/>
        </p:nvCxnSpPr>
        <p:spPr>
          <a:xfrm>
            <a:off x="3295650" y="1304925"/>
            <a:ext cx="0" cy="7239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11EDA14-D017-338A-B94E-46092C5856E6}"/>
              </a:ext>
            </a:extLst>
          </p:cNvPr>
          <p:cNvCxnSpPr>
            <a:cxnSpLocks/>
          </p:cNvCxnSpPr>
          <p:nvPr/>
        </p:nvCxnSpPr>
        <p:spPr>
          <a:xfrm flipH="1">
            <a:off x="3672840" y="1811655"/>
            <a:ext cx="87630" cy="0"/>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CF7843CC-292E-DF68-4BF1-AE13FC176354}"/>
              </a:ext>
            </a:extLst>
          </p:cNvPr>
          <p:cNvCxnSpPr>
            <a:cxnSpLocks/>
          </p:cNvCxnSpPr>
          <p:nvPr/>
        </p:nvCxnSpPr>
        <p:spPr>
          <a:xfrm flipH="1" flipV="1">
            <a:off x="2493645" y="2271944"/>
            <a:ext cx="13335" cy="7239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97B4385A-CD90-93BD-EF58-2F05615355B6}"/>
              </a:ext>
            </a:extLst>
          </p:cNvPr>
          <p:cNvCxnSpPr>
            <a:cxnSpLocks/>
          </p:cNvCxnSpPr>
          <p:nvPr/>
        </p:nvCxnSpPr>
        <p:spPr>
          <a:xfrm flipH="1" flipV="1">
            <a:off x="2516505" y="2273849"/>
            <a:ext cx="13335" cy="7239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34F0E7C9-9AC1-EFFC-5FEB-C659AC6436C2}"/>
              </a:ext>
            </a:extLst>
          </p:cNvPr>
          <p:cNvCxnSpPr>
            <a:cxnSpLocks/>
          </p:cNvCxnSpPr>
          <p:nvPr/>
        </p:nvCxnSpPr>
        <p:spPr>
          <a:xfrm flipH="1">
            <a:off x="3689985" y="2198311"/>
            <a:ext cx="64770"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BF7E363-1E67-8484-0A25-8B19691D6F6E}"/>
              </a:ext>
            </a:extLst>
          </p:cNvPr>
          <p:cNvCxnSpPr>
            <a:cxnSpLocks/>
          </p:cNvCxnSpPr>
          <p:nvPr/>
        </p:nvCxnSpPr>
        <p:spPr>
          <a:xfrm flipH="1">
            <a:off x="3689985" y="2223076"/>
            <a:ext cx="64770" cy="0"/>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12992EE-86CB-CB07-D9A9-3C69C5EBC2DB}"/>
              </a:ext>
            </a:extLst>
          </p:cNvPr>
          <p:cNvCxnSpPr>
            <a:cxnSpLocks/>
          </p:cNvCxnSpPr>
          <p:nvPr/>
        </p:nvCxnSpPr>
        <p:spPr>
          <a:xfrm flipH="1">
            <a:off x="4261485" y="2341186"/>
            <a:ext cx="36195" cy="36254"/>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A9A77779-6760-ECB6-373B-C3394F645B86}"/>
              </a:ext>
            </a:extLst>
          </p:cNvPr>
          <p:cNvCxnSpPr>
            <a:cxnSpLocks/>
          </p:cNvCxnSpPr>
          <p:nvPr/>
        </p:nvCxnSpPr>
        <p:spPr>
          <a:xfrm flipH="1">
            <a:off x="6408467" y="2198311"/>
            <a:ext cx="62865" cy="36195"/>
          </a:xfrm>
          <a:prstGeom prst="line">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2E6D79D1-AAC9-2954-D105-9152341FC1FB}"/>
              </a:ext>
            </a:extLst>
          </p:cNvPr>
          <p:cNvSpPr txBox="1"/>
          <p:nvPr/>
        </p:nvSpPr>
        <p:spPr>
          <a:xfrm>
            <a:off x="535581" y="4458787"/>
            <a:ext cx="8229599" cy="230832"/>
          </a:xfrm>
          <a:prstGeom prst="rect">
            <a:avLst/>
          </a:prstGeom>
          <a:noFill/>
        </p:spPr>
        <p:txBody>
          <a:bodyPr wrap="square">
            <a:spAutoFit/>
          </a:bodyPr>
          <a:lstStyle/>
          <a:p>
            <a:r>
              <a:rPr lang="en-IN" sz="900" dirty="0"/>
              <a:t>Public view link:     </a:t>
            </a:r>
            <a:r>
              <a:rPr lang="en-IN" sz="800" dirty="0">
                <a:latin typeface="Brush Script MT" panose="03060802040406070304" pitchFamily="66" charset="0"/>
              </a:rPr>
              <a:t>https://www.canva.com/design/DAGfXYutxHo/US8v4AaewK6J-lKFAvxtiw/view?utm_content=DAGfXYutxHo&amp;utm_campaign=designshare&amp;utm_medium=link2&amp;utm_source=uniquelinks&amp;utlId=hfc461589fa</a:t>
            </a:r>
          </a:p>
        </p:txBody>
      </p:sp>
      <p:sp>
        <p:nvSpPr>
          <p:cNvPr id="2" name="Google Shape;111;p1">
            <a:extLst>
              <a:ext uri="{FF2B5EF4-FFF2-40B4-BE49-F238E27FC236}">
                <a16:creationId xmlns:a16="http://schemas.microsoft.com/office/drawing/2014/main" id="{099B1C98-F385-9564-B277-2B738645C017}"/>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8"/>
          <p:cNvSpPr txBox="1">
            <a:spLocks noGrp="1"/>
          </p:cNvSpPr>
          <p:nvPr>
            <p:ph type="title"/>
          </p:nvPr>
        </p:nvSpPr>
        <p:spPr>
          <a:xfrm>
            <a:off x="381000" y="101916"/>
            <a:ext cx="8229600" cy="641033"/>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Proposed System Architecture</a:t>
            </a:r>
            <a:endParaRPr sz="4000" b="1" dirty="0">
              <a:solidFill>
                <a:schemeClr val="dk1"/>
              </a:solidFill>
              <a:latin typeface="Times New Roman"/>
              <a:ea typeface="Times New Roman"/>
              <a:cs typeface="Times New Roman"/>
              <a:sym typeface="Times New Roman"/>
            </a:endParaRPr>
          </a:p>
        </p:txBody>
      </p:sp>
      <p:sp>
        <p:nvSpPr>
          <p:cNvPr id="167" name="Google Shape;167;p8"/>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8</a:t>
            </a:fld>
            <a:endParaRPr/>
          </a:p>
        </p:txBody>
      </p:sp>
      <p:sp>
        <p:nvSpPr>
          <p:cNvPr id="2" name="Oval 1">
            <a:extLst>
              <a:ext uri="{FF2B5EF4-FFF2-40B4-BE49-F238E27FC236}">
                <a16:creationId xmlns:a16="http://schemas.microsoft.com/office/drawing/2014/main" id="{58D38566-7F0C-14ED-813B-65084A31B792}"/>
              </a:ext>
            </a:extLst>
          </p:cNvPr>
          <p:cNvSpPr/>
          <p:nvPr/>
        </p:nvSpPr>
        <p:spPr>
          <a:xfrm rot="16200000">
            <a:off x="-160121" y="2428636"/>
            <a:ext cx="822960" cy="286225"/>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t>Login </a:t>
            </a:r>
            <a:endParaRPr lang="en-IN" sz="1050" dirty="0"/>
          </a:p>
        </p:txBody>
      </p:sp>
      <p:sp>
        <p:nvSpPr>
          <p:cNvPr id="3" name="Cylinder 2">
            <a:extLst>
              <a:ext uri="{FF2B5EF4-FFF2-40B4-BE49-F238E27FC236}">
                <a16:creationId xmlns:a16="http://schemas.microsoft.com/office/drawing/2014/main" id="{D0C0BBF8-F8F6-9289-0C14-5773654DE107}"/>
              </a:ext>
            </a:extLst>
          </p:cNvPr>
          <p:cNvSpPr/>
          <p:nvPr/>
        </p:nvSpPr>
        <p:spPr>
          <a:xfrm>
            <a:off x="3545120" y="1962926"/>
            <a:ext cx="1225933" cy="1234484"/>
          </a:xfrm>
          <a:prstGeom prst="can">
            <a:avLst>
              <a:gd name="adj" fmla="val 22092"/>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DataBase</a:t>
            </a:r>
            <a:endParaRPr lang="en-IN" dirty="0"/>
          </a:p>
        </p:txBody>
      </p:sp>
      <p:sp>
        <p:nvSpPr>
          <p:cNvPr id="4" name="Oval 3">
            <a:extLst>
              <a:ext uri="{FF2B5EF4-FFF2-40B4-BE49-F238E27FC236}">
                <a16:creationId xmlns:a16="http://schemas.microsoft.com/office/drawing/2014/main" id="{D34CDFEA-3BC2-2DB5-23FC-F682AFB0621A}"/>
              </a:ext>
            </a:extLst>
          </p:cNvPr>
          <p:cNvSpPr/>
          <p:nvPr/>
        </p:nvSpPr>
        <p:spPr>
          <a:xfrm rot="16200000">
            <a:off x="8613071" y="2452298"/>
            <a:ext cx="822960" cy="238901"/>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Logout</a:t>
            </a:r>
            <a:endParaRPr lang="en-IN" sz="1000" dirty="0"/>
          </a:p>
        </p:txBody>
      </p:sp>
      <p:sp>
        <p:nvSpPr>
          <p:cNvPr id="5" name="Diamond 4">
            <a:extLst>
              <a:ext uri="{FF2B5EF4-FFF2-40B4-BE49-F238E27FC236}">
                <a16:creationId xmlns:a16="http://schemas.microsoft.com/office/drawing/2014/main" id="{D440B469-4BDD-6BC2-1784-0B7DCC46B23D}"/>
              </a:ext>
            </a:extLst>
          </p:cNvPr>
          <p:cNvSpPr/>
          <p:nvPr/>
        </p:nvSpPr>
        <p:spPr>
          <a:xfrm>
            <a:off x="618991" y="2388390"/>
            <a:ext cx="897775" cy="366715"/>
          </a:xfrm>
          <a:prstGeom prst="diamon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Role</a:t>
            </a:r>
            <a:endParaRPr lang="en-IN" sz="900" dirty="0"/>
          </a:p>
        </p:txBody>
      </p:sp>
      <p:cxnSp>
        <p:nvCxnSpPr>
          <p:cNvPr id="7" name="Straight Arrow Connector 6">
            <a:extLst>
              <a:ext uri="{FF2B5EF4-FFF2-40B4-BE49-F238E27FC236}">
                <a16:creationId xmlns:a16="http://schemas.microsoft.com/office/drawing/2014/main" id="{9772927C-EBC3-EB11-FADC-E13AFE016151}"/>
              </a:ext>
            </a:extLst>
          </p:cNvPr>
          <p:cNvCxnSpPr>
            <a:cxnSpLocks/>
            <a:stCxn id="2" idx="4"/>
            <a:endCxn id="5" idx="1"/>
          </p:cNvCxnSpPr>
          <p:nvPr/>
        </p:nvCxnSpPr>
        <p:spPr>
          <a:xfrm flipV="1">
            <a:off x="394472" y="2571748"/>
            <a:ext cx="224519" cy="1"/>
          </a:xfrm>
          <a:prstGeom prst="straightConnector1">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8" name="Rectangle: Rounded Corners 7">
            <a:extLst>
              <a:ext uri="{FF2B5EF4-FFF2-40B4-BE49-F238E27FC236}">
                <a16:creationId xmlns:a16="http://schemas.microsoft.com/office/drawing/2014/main" id="{ACC8F0C2-1CE9-08EC-149B-FD612665C620}"/>
              </a:ext>
            </a:extLst>
          </p:cNvPr>
          <p:cNvSpPr/>
          <p:nvPr/>
        </p:nvSpPr>
        <p:spPr>
          <a:xfrm>
            <a:off x="618991" y="1435782"/>
            <a:ext cx="897775" cy="232757"/>
          </a:xfrm>
          <a:prstGeom prst="roundRect">
            <a:avLst>
              <a:gd name="adj" fmla="val 4160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a:t>
            </a:r>
            <a:endParaRPr lang="en-IN" dirty="0"/>
          </a:p>
        </p:txBody>
      </p:sp>
      <p:sp>
        <p:nvSpPr>
          <p:cNvPr id="9" name="Rectangle: Rounded Corners 8">
            <a:extLst>
              <a:ext uri="{FF2B5EF4-FFF2-40B4-BE49-F238E27FC236}">
                <a16:creationId xmlns:a16="http://schemas.microsoft.com/office/drawing/2014/main" id="{4B9BCAD3-072E-8D23-970F-63D50D9E2DCD}"/>
              </a:ext>
            </a:extLst>
          </p:cNvPr>
          <p:cNvSpPr/>
          <p:nvPr/>
        </p:nvSpPr>
        <p:spPr>
          <a:xfrm>
            <a:off x="618991" y="3658314"/>
            <a:ext cx="897775" cy="232757"/>
          </a:xfrm>
          <a:prstGeom prst="roundRect">
            <a:avLst>
              <a:gd name="adj" fmla="val 41603"/>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Admin</a:t>
            </a:r>
            <a:endParaRPr lang="en-IN" dirty="0"/>
          </a:p>
        </p:txBody>
      </p:sp>
      <p:cxnSp>
        <p:nvCxnSpPr>
          <p:cNvPr id="10" name="Straight Arrow Connector 9">
            <a:extLst>
              <a:ext uri="{FF2B5EF4-FFF2-40B4-BE49-F238E27FC236}">
                <a16:creationId xmlns:a16="http://schemas.microsoft.com/office/drawing/2014/main" id="{867C144B-1BBF-442B-E312-CA19DDFA13B2}"/>
              </a:ext>
            </a:extLst>
          </p:cNvPr>
          <p:cNvCxnSpPr>
            <a:cxnSpLocks/>
            <a:stCxn id="5" idx="0"/>
            <a:endCxn id="8" idx="2"/>
          </p:cNvCxnSpPr>
          <p:nvPr/>
        </p:nvCxnSpPr>
        <p:spPr>
          <a:xfrm flipV="1">
            <a:off x="1067879" y="1668539"/>
            <a:ext cx="0" cy="719851"/>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FE59EECC-C9B3-D6AE-CF07-D8F5E8A99FD1}"/>
              </a:ext>
            </a:extLst>
          </p:cNvPr>
          <p:cNvCxnSpPr>
            <a:cxnSpLocks/>
            <a:stCxn id="5" idx="2"/>
            <a:endCxn id="9" idx="0"/>
          </p:cNvCxnSpPr>
          <p:nvPr/>
        </p:nvCxnSpPr>
        <p:spPr>
          <a:xfrm>
            <a:off x="1067879" y="2755105"/>
            <a:ext cx="0" cy="903209"/>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sp>
        <p:nvSpPr>
          <p:cNvPr id="19" name="Parallelogram 18">
            <a:extLst>
              <a:ext uri="{FF2B5EF4-FFF2-40B4-BE49-F238E27FC236}">
                <a16:creationId xmlns:a16="http://schemas.microsoft.com/office/drawing/2014/main" id="{84B1C78D-9780-9766-EF21-DAFA1313EF59}"/>
              </a:ext>
            </a:extLst>
          </p:cNvPr>
          <p:cNvSpPr/>
          <p:nvPr/>
        </p:nvSpPr>
        <p:spPr>
          <a:xfrm>
            <a:off x="1871034" y="1377711"/>
            <a:ext cx="1055717" cy="355606"/>
          </a:xfrm>
          <a:prstGeom prst="parallelogram">
            <a:avLst>
              <a:gd name="adj" fmla="val 43701"/>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Username,</a:t>
            </a:r>
          </a:p>
          <a:p>
            <a:pPr algn="ctr"/>
            <a:r>
              <a:rPr lang="en-US" sz="900" dirty="0"/>
              <a:t>Password</a:t>
            </a:r>
            <a:endParaRPr lang="en-IN" sz="900" dirty="0"/>
          </a:p>
        </p:txBody>
      </p:sp>
      <p:sp>
        <p:nvSpPr>
          <p:cNvPr id="20" name="Parallelogram 19">
            <a:extLst>
              <a:ext uri="{FF2B5EF4-FFF2-40B4-BE49-F238E27FC236}">
                <a16:creationId xmlns:a16="http://schemas.microsoft.com/office/drawing/2014/main" id="{5ACC13EC-4073-B791-8EBA-35610AE4E791}"/>
              </a:ext>
            </a:extLst>
          </p:cNvPr>
          <p:cNvSpPr/>
          <p:nvPr/>
        </p:nvSpPr>
        <p:spPr>
          <a:xfrm>
            <a:off x="1862717" y="3602445"/>
            <a:ext cx="1055717" cy="355606"/>
          </a:xfrm>
          <a:prstGeom prst="parallelogram">
            <a:avLst>
              <a:gd name="adj" fmla="val 43701"/>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Username,</a:t>
            </a:r>
          </a:p>
          <a:p>
            <a:pPr algn="ctr"/>
            <a:r>
              <a:rPr lang="en-US" sz="900" dirty="0"/>
              <a:t>Password</a:t>
            </a:r>
            <a:endParaRPr lang="en-IN" sz="900" dirty="0"/>
          </a:p>
        </p:txBody>
      </p:sp>
      <p:cxnSp>
        <p:nvCxnSpPr>
          <p:cNvPr id="21" name="Straight Arrow Connector 20">
            <a:extLst>
              <a:ext uri="{FF2B5EF4-FFF2-40B4-BE49-F238E27FC236}">
                <a16:creationId xmlns:a16="http://schemas.microsoft.com/office/drawing/2014/main" id="{F14FC354-D6F1-CCD6-0E3A-78DF5C5E4B94}"/>
              </a:ext>
            </a:extLst>
          </p:cNvPr>
          <p:cNvCxnSpPr>
            <a:cxnSpLocks/>
            <a:stCxn id="8" idx="3"/>
            <a:endCxn id="19" idx="5"/>
          </p:cNvCxnSpPr>
          <p:nvPr/>
        </p:nvCxnSpPr>
        <p:spPr>
          <a:xfrm>
            <a:off x="1516766" y="1552161"/>
            <a:ext cx="431970" cy="3353"/>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3DC50D60-12AE-C652-4B44-59C5DEA7F385}"/>
              </a:ext>
            </a:extLst>
          </p:cNvPr>
          <p:cNvCxnSpPr>
            <a:cxnSpLocks/>
            <a:stCxn id="9" idx="3"/>
            <a:endCxn id="20" idx="5"/>
          </p:cNvCxnSpPr>
          <p:nvPr/>
        </p:nvCxnSpPr>
        <p:spPr>
          <a:xfrm>
            <a:off x="1516766" y="3774693"/>
            <a:ext cx="423653" cy="5555"/>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29" name="Diamond 28">
            <a:extLst>
              <a:ext uri="{FF2B5EF4-FFF2-40B4-BE49-F238E27FC236}">
                <a16:creationId xmlns:a16="http://schemas.microsoft.com/office/drawing/2014/main" id="{DAE44480-9FAC-917D-383F-8822ABE770D0}"/>
              </a:ext>
            </a:extLst>
          </p:cNvPr>
          <p:cNvSpPr/>
          <p:nvPr/>
        </p:nvSpPr>
        <p:spPr>
          <a:xfrm>
            <a:off x="1871029" y="2388390"/>
            <a:ext cx="1055717" cy="366715"/>
          </a:xfrm>
          <a:prstGeom prst="diamond">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Check DB</a:t>
            </a:r>
            <a:endParaRPr lang="en-IN" sz="900" dirty="0"/>
          </a:p>
        </p:txBody>
      </p:sp>
      <p:cxnSp>
        <p:nvCxnSpPr>
          <p:cNvPr id="31" name="Straight Arrow Connector 30">
            <a:extLst>
              <a:ext uri="{FF2B5EF4-FFF2-40B4-BE49-F238E27FC236}">
                <a16:creationId xmlns:a16="http://schemas.microsoft.com/office/drawing/2014/main" id="{4604DAFD-7782-CED7-3221-9EF9BBEC5208}"/>
              </a:ext>
            </a:extLst>
          </p:cNvPr>
          <p:cNvCxnSpPr>
            <a:cxnSpLocks/>
            <a:stCxn id="19" idx="4"/>
            <a:endCxn id="29" idx="0"/>
          </p:cNvCxnSpPr>
          <p:nvPr/>
        </p:nvCxnSpPr>
        <p:spPr>
          <a:xfrm flipH="1">
            <a:off x="2398888" y="1733317"/>
            <a:ext cx="5" cy="655073"/>
          </a:xfrm>
          <a:prstGeom prst="straightConnector1">
            <a:avLst/>
          </a:prstGeom>
          <a:ln>
            <a:solidFill>
              <a:schemeClr val="accent2">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14CF3E41-2A8D-2A47-D609-B850EBCBB4F2}"/>
              </a:ext>
            </a:extLst>
          </p:cNvPr>
          <p:cNvCxnSpPr>
            <a:cxnSpLocks/>
            <a:stCxn id="20" idx="0"/>
            <a:endCxn id="29" idx="2"/>
          </p:cNvCxnSpPr>
          <p:nvPr/>
        </p:nvCxnSpPr>
        <p:spPr>
          <a:xfrm flipV="1">
            <a:off x="2390576" y="2755105"/>
            <a:ext cx="8312" cy="847340"/>
          </a:xfrm>
          <a:prstGeom prst="straightConnector1">
            <a:avLst/>
          </a:prstGeom>
          <a:ln>
            <a:solidFill>
              <a:schemeClr val="accent2">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6FE0A760-6252-C9BC-AE27-1B95D7661ABA}"/>
              </a:ext>
            </a:extLst>
          </p:cNvPr>
          <p:cNvCxnSpPr>
            <a:cxnSpLocks/>
            <a:stCxn id="29" idx="3"/>
            <a:endCxn id="3" idx="2"/>
          </p:cNvCxnSpPr>
          <p:nvPr/>
        </p:nvCxnSpPr>
        <p:spPr>
          <a:xfrm>
            <a:off x="2926746" y="2571748"/>
            <a:ext cx="618374" cy="8420"/>
          </a:xfrm>
          <a:prstGeom prst="straightConnector1">
            <a:avLst/>
          </a:prstGeom>
          <a:ln>
            <a:solidFill>
              <a:schemeClr val="accent3">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89D29A4-7478-5BA4-C61F-CD8B46DC6AF4}"/>
              </a:ext>
            </a:extLst>
          </p:cNvPr>
          <p:cNvCxnSpPr>
            <a:cxnSpLocks/>
            <a:stCxn id="29" idx="1"/>
            <a:endCxn id="5" idx="3"/>
          </p:cNvCxnSpPr>
          <p:nvPr/>
        </p:nvCxnSpPr>
        <p:spPr>
          <a:xfrm flipH="1">
            <a:off x="1516766" y="2571748"/>
            <a:ext cx="354263" cy="0"/>
          </a:xfrm>
          <a:prstGeom prst="straightConnector1">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57" name="TextBox 56">
            <a:extLst>
              <a:ext uri="{FF2B5EF4-FFF2-40B4-BE49-F238E27FC236}">
                <a16:creationId xmlns:a16="http://schemas.microsoft.com/office/drawing/2014/main" id="{98DB7781-DE83-F75E-9F57-295653770CEA}"/>
              </a:ext>
            </a:extLst>
          </p:cNvPr>
          <p:cNvSpPr txBox="1"/>
          <p:nvPr/>
        </p:nvSpPr>
        <p:spPr>
          <a:xfrm>
            <a:off x="1453451" y="2219113"/>
            <a:ext cx="527854" cy="338554"/>
          </a:xfrm>
          <a:prstGeom prst="rect">
            <a:avLst/>
          </a:prstGeom>
          <a:noFill/>
        </p:spPr>
        <p:txBody>
          <a:bodyPr wrap="square" rtlCol="0">
            <a:spAutoFit/>
          </a:bodyPr>
          <a:lstStyle/>
          <a:p>
            <a:r>
              <a:rPr lang="en-US" sz="800" dirty="0"/>
              <a:t>Not Found</a:t>
            </a:r>
            <a:endParaRPr lang="en-IN" sz="800" dirty="0"/>
          </a:p>
        </p:txBody>
      </p:sp>
      <p:sp>
        <p:nvSpPr>
          <p:cNvPr id="58" name="Rectangle 57">
            <a:extLst>
              <a:ext uri="{FF2B5EF4-FFF2-40B4-BE49-F238E27FC236}">
                <a16:creationId xmlns:a16="http://schemas.microsoft.com/office/drawing/2014/main" id="{8F79F276-AE62-F83E-3F1D-9E6274A6DB3F}"/>
              </a:ext>
            </a:extLst>
          </p:cNvPr>
          <p:cNvSpPr/>
          <p:nvPr/>
        </p:nvSpPr>
        <p:spPr>
          <a:xfrm>
            <a:off x="3702866" y="1373560"/>
            <a:ext cx="1188715" cy="376237"/>
          </a:xfrm>
          <a:prstGeom prst="rect">
            <a:avLst/>
          </a:prstGeom>
          <a:solidFill>
            <a:schemeClr val="bg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User Dashboard</a:t>
            </a:r>
            <a:endParaRPr lang="en-IN" sz="1100" dirty="0">
              <a:solidFill>
                <a:schemeClr val="tx1"/>
              </a:solidFill>
            </a:endParaRPr>
          </a:p>
        </p:txBody>
      </p:sp>
      <p:sp>
        <p:nvSpPr>
          <p:cNvPr id="59" name="Rectangle 58">
            <a:extLst>
              <a:ext uri="{FF2B5EF4-FFF2-40B4-BE49-F238E27FC236}">
                <a16:creationId xmlns:a16="http://schemas.microsoft.com/office/drawing/2014/main" id="{91126468-7195-6141-8CAB-C3A8DD666BCA}"/>
              </a:ext>
            </a:extLst>
          </p:cNvPr>
          <p:cNvSpPr/>
          <p:nvPr/>
        </p:nvSpPr>
        <p:spPr>
          <a:xfrm>
            <a:off x="3704803" y="3581814"/>
            <a:ext cx="1188715" cy="376237"/>
          </a:xfrm>
          <a:prstGeom prst="rect">
            <a:avLst/>
          </a:prstGeom>
          <a:solidFill>
            <a:schemeClr val="bg1"/>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Admin Dashboard</a:t>
            </a:r>
            <a:endParaRPr lang="en-IN" sz="1100" dirty="0">
              <a:solidFill>
                <a:schemeClr val="tx1"/>
              </a:solidFill>
            </a:endParaRPr>
          </a:p>
        </p:txBody>
      </p:sp>
      <p:cxnSp>
        <p:nvCxnSpPr>
          <p:cNvPr id="60" name="Straight Arrow Connector 59">
            <a:extLst>
              <a:ext uri="{FF2B5EF4-FFF2-40B4-BE49-F238E27FC236}">
                <a16:creationId xmlns:a16="http://schemas.microsoft.com/office/drawing/2014/main" id="{007E3095-6B7D-205B-8249-D9566CFC40D2}"/>
              </a:ext>
            </a:extLst>
          </p:cNvPr>
          <p:cNvCxnSpPr>
            <a:cxnSpLocks/>
            <a:stCxn id="19" idx="2"/>
            <a:endCxn id="58" idx="1"/>
          </p:cNvCxnSpPr>
          <p:nvPr/>
        </p:nvCxnSpPr>
        <p:spPr>
          <a:xfrm>
            <a:off x="2849049" y="1555514"/>
            <a:ext cx="853817" cy="6165"/>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A7DDDDFB-37F6-1A3F-761B-19242ABEAF45}"/>
              </a:ext>
            </a:extLst>
          </p:cNvPr>
          <p:cNvCxnSpPr>
            <a:cxnSpLocks/>
            <a:stCxn id="20" idx="2"/>
            <a:endCxn id="59" idx="1"/>
          </p:cNvCxnSpPr>
          <p:nvPr/>
        </p:nvCxnSpPr>
        <p:spPr>
          <a:xfrm flipV="1">
            <a:off x="2840732" y="3769933"/>
            <a:ext cx="864071" cy="10315"/>
          </a:xfrm>
          <a:prstGeom prst="straightConnector1">
            <a:avLst/>
          </a:prstGeom>
          <a:ln>
            <a:solidFill>
              <a:srgbClr val="FFFF00"/>
            </a:solidFill>
            <a:tailEnd type="triangle"/>
          </a:ln>
        </p:spPr>
        <p:style>
          <a:lnRef idx="2">
            <a:schemeClr val="dk1"/>
          </a:lnRef>
          <a:fillRef idx="0">
            <a:schemeClr val="dk1"/>
          </a:fillRef>
          <a:effectRef idx="1">
            <a:schemeClr val="dk1"/>
          </a:effectRef>
          <a:fontRef idx="minor">
            <a:schemeClr val="tx1"/>
          </a:fontRef>
        </p:style>
      </p:cxnSp>
      <p:sp>
        <p:nvSpPr>
          <p:cNvPr id="134" name="TextBox 133">
            <a:extLst>
              <a:ext uri="{FF2B5EF4-FFF2-40B4-BE49-F238E27FC236}">
                <a16:creationId xmlns:a16="http://schemas.microsoft.com/office/drawing/2014/main" id="{DD9F28B6-7592-5986-EA8B-167765B57FCB}"/>
              </a:ext>
            </a:extLst>
          </p:cNvPr>
          <p:cNvSpPr txBox="1"/>
          <p:nvPr/>
        </p:nvSpPr>
        <p:spPr>
          <a:xfrm>
            <a:off x="3189712" y="1322183"/>
            <a:ext cx="545342" cy="246221"/>
          </a:xfrm>
          <a:prstGeom prst="rect">
            <a:avLst/>
          </a:prstGeom>
          <a:noFill/>
        </p:spPr>
        <p:txBody>
          <a:bodyPr wrap="none" rtlCol="0">
            <a:spAutoFit/>
          </a:bodyPr>
          <a:lstStyle/>
          <a:p>
            <a:r>
              <a:rPr lang="en-US" sz="1000" dirty="0"/>
              <a:t>Found</a:t>
            </a:r>
            <a:endParaRPr lang="en-IN" sz="1000" dirty="0"/>
          </a:p>
        </p:txBody>
      </p:sp>
      <p:sp>
        <p:nvSpPr>
          <p:cNvPr id="135" name="TextBox 134">
            <a:extLst>
              <a:ext uri="{FF2B5EF4-FFF2-40B4-BE49-F238E27FC236}">
                <a16:creationId xmlns:a16="http://schemas.microsoft.com/office/drawing/2014/main" id="{7063114B-EFDF-A587-E3C2-E89C0907F97F}"/>
              </a:ext>
            </a:extLst>
          </p:cNvPr>
          <p:cNvSpPr txBox="1"/>
          <p:nvPr/>
        </p:nvSpPr>
        <p:spPr>
          <a:xfrm>
            <a:off x="3151148" y="3758448"/>
            <a:ext cx="545342" cy="246221"/>
          </a:xfrm>
          <a:prstGeom prst="rect">
            <a:avLst/>
          </a:prstGeom>
          <a:noFill/>
        </p:spPr>
        <p:txBody>
          <a:bodyPr wrap="square" rtlCol="0">
            <a:spAutoFit/>
          </a:bodyPr>
          <a:lstStyle/>
          <a:p>
            <a:r>
              <a:rPr lang="en-US" sz="1000" dirty="0"/>
              <a:t>Found</a:t>
            </a:r>
            <a:endParaRPr lang="en-IN" sz="1000" dirty="0"/>
          </a:p>
        </p:txBody>
      </p:sp>
      <p:sp>
        <p:nvSpPr>
          <p:cNvPr id="136" name="Rectangle 135">
            <a:extLst>
              <a:ext uri="{FF2B5EF4-FFF2-40B4-BE49-F238E27FC236}">
                <a16:creationId xmlns:a16="http://schemas.microsoft.com/office/drawing/2014/main" id="{AFA0B7DB-CD57-1BFD-8A36-55819E60928D}"/>
              </a:ext>
            </a:extLst>
          </p:cNvPr>
          <p:cNvSpPr/>
          <p:nvPr/>
        </p:nvSpPr>
        <p:spPr>
          <a:xfrm>
            <a:off x="5215778" y="917591"/>
            <a:ext cx="1138844" cy="20781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Withdraw</a:t>
            </a:r>
            <a:endParaRPr lang="en-IN" sz="1100" dirty="0"/>
          </a:p>
        </p:txBody>
      </p:sp>
      <p:sp>
        <p:nvSpPr>
          <p:cNvPr id="137" name="Rectangle 136">
            <a:extLst>
              <a:ext uri="{FF2B5EF4-FFF2-40B4-BE49-F238E27FC236}">
                <a16:creationId xmlns:a16="http://schemas.microsoft.com/office/drawing/2014/main" id="{E04E8FA1-42E0-471C-F588-8407DA9DEEB4}"/>
              </a:ext>
            </a:extLst>
          </p:cNvPr>
          <p:cNvSpPr/>
          <p:nvPr/>
        </p:nvSpPr>
        <p:spPr>
          <a:xfrm>
            <a:off x="5212662" y="1167691"/>
            <a:ext cx="1138844" cy="20781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Deposit</a:t>
            </a:r>
            <a:endParaRPr lang="en-IN" sz="1100" dirty="0"/>
          </a:p>
        </p:txBody>
      </p:sp>
      <p:sp>
        <p:nvSpPr>
          <p:cNvPr id="138" name="Rectangle 137">
            <a:extLst>
              <a:ext uri="{FF2B5EF4-FFF2-40B4-BE49-F238E27FC236}">
                <a16:creationId xmlns:a16="http://schemas.microsoft.com/office/drawing/2014/main" id="{02B1E38B-80EB-CD4D-ED7E-CE168301AE2E}"/>
              </a:ext>
            </a:extLst>
          </p:cNvPr>
          <p:cNvSpPr/>
          <p:nvPr/>
        </p:nvSpPr>
        <p:spPr>
          <a:xfrm>
            <a:off x="5214220" y="1434176"/>
            <a:ext cx="1138844" cy="20781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Transfer</a:t>
            </a:r>
            <a:endParaRPr lang="en-IN" sz="1100" dirty="0"/>
          </a:p>
        </p:txBody>
      </p:sp>
      <p:sp>
        <p:nvSpPr>
          <p:cNvPr id="139" name="Rectangle 138">
            <a:extLst>
              <a:ext uri="{FF2B5EF4-FFF2-40B4-BE49-F238E27FC236}">
                <a16:creationId xmlns:a16="http://schemas.microsoft.com/office/drawing/2014/main" id="{A3DA8D54-8C67-8C66-A8F6-7C7B176C453C}"/>
              </a:ext>
            </a:extLst>
          </p:cNvPr>
          <p:cNvSpPr/>
          <p:nvPr/>
        </p:nvSpPr>
        <p:spPr>
          <a:xfrm>
            <a:off x="5214218" y="1694852"/>
            <a:ext cx="1138844" cy="20781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Loan</a:t>
            </a:r>
            <a:endParaRPr lang="en-IN" sz="1100" dirty="0"/>
          </a:p>
        </p:txBody>
      </p:sp>
      <p:sp>
        <p:nvSpPr>
          <p:cNvPr id="140" name="Rectangle 139">
            <a:extLst>
              <a:ext uri="{FF2B5EF4-FFF2-40B4-BE49-F238E27FC236}">
                <a16:creationId xmlns:a16="http://schemas.microsoft.com/office/drawing/2014/main" id="{BD8FFB3C-4E03-1FA5-4B96-AA7CCBD0031D}"/>
              </a:ext>
            </a:extLst>
          </p:cNvPr>
          <p:cNvSpPr/>
          <p:nvPr/>
        </p:nvSpPr>
        <p:spPr>
          <a:xfrm>
            <a:off x="5214218" y="3440876"/>
            <a:ext cx="1138844" cy="20781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Manage Loans</a:t>
            </a:r>
            <a:endParaRPr lang="en-IN" sz="1100" dirty="0"/>
          </a:p>
        </p:txBody>
      </p:sp>
      <p:sp>
        <p:nvSpPr>
          <p:cNvPr id="141" name="Rectangle 140">
            <a:extLst>
              <a:ext uri="{FF2B5EF4-FFF2-40B4-BE49-F238E27FC236}">
                <a16:creationId xmlns:a16="http://schemas.microsoft.com/office/drawing/2014/main" id="{3B387E79-17B1-F01C-413D-5ED0115E1021}"/>
              </a:ext>
            </a:extLst>
          </p:cNvPr>
          <p:cNvSpPr/>
          <p:nvPr/>
        </p:nvSpPr>
        <p:spPr>
          <a:xfrm>
            <a:off x="5222531" y="3718892"/>
            <a:ext cx="1138844" cy="20781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Full Reports</a:t>
            </a:r>
            <a:endParaRPr lang="en-IN" sz="1100" dirty="0"/>
          </a:p>
        </p:txBody>
      </p:sp>
      <p:sp>
        <p:nvSpPr>
          <p:cNvPr id="142" name="Rectangle 141">
            <a:extLst>
              <a:ext uri="{FF2B5EF4-FFF2-40B4-BE49-F238E27FC236}">
                <a16:creationId xmlns:a16="http://schemas.microsoft.com/office/drawing/2014/main" id="{C143E135-4BB3-99A6-9AAD-1EEA31915AB2}"/>
              </a:ext>
            </a:extLst>
          </p:cNvPr>
          <p:cNvSpPr/>
          <p:nvPr/>
        </p:nvSpPr>
        <p:spPr>
          <a:xfrm>
            <a:off x="5222531" y="3990786"/>
            <a:ext cx="1138844" cy="20781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Reset Password</a:t>
            </a:r>
            <a:endParaRPr lang="en-IN" sz="1000" dirty="0"/>
          </a:p>
        </p:txBody>
      </p:sp>
      <p:sp>
        <p:nvSpPr>
          <p:cNvPr id="143" name="Rectangle 142">
            <a:extLst>
              <a:ext uri="{FF2B5EF4-FFF2-40B4-BE49-F238E27FC236}">
                <a16:creationId xmlns:a16="http://schemas.microsoft.com/office/drawing/2014/main" id="{30F1BA69-01AB-F15D-E7C8-2A72797FE8E7}"/>
              </a:ext>
            </a:extLst>
          </p:cNvPr>
          <p:cNvSpPr/>
          <p:nvPr/>
        </p:nvSpPr>
        <p:spPr>
          <a:xfrm>
            <a:off x="5214218" y="4263184"/>
            <a:ext cx="1138844" cy="257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User Status update</a:t>
            </a:r>
            <a:endParaRPr lang="en-IN" sz="1000" dirty="0"/>
          </a:p>
        </p:txBody>
      </p:sp>
      <p:cxnSp>
        <p:nvCxnSpPr>
          <p:cNvPr id="145" name="Straight Arrow Connector 144">
            <a:extLst>
              <a:ext uri="{FF2B5EF4-FFF2-40B4-BE49-F238E27FC236}">
                <a16:creationId xmlns:a16="http://schemas.microsoft.com/office/drawing/2014/main" id="{FFC32ED9-5056-1DCC-F6F6-608015476102}"/>
              </a:ext>
            </a:extLst>
          </p:cNvPr>
          <p:cNvCxnSpPr>
            <a:cxnSpLocks/>
            <a:stCxn id="58" idx="3"/>
            <a:endCxn id="136" idx="1"/>
          </p:cNvCxnSpPr>
          <p:nvPr/>
        </p:nvCxnSpPr>
        <p:spPr>
          <a:xfrm flipV="1">
            <a:off x="4891581" y="1021500"/>
            <a:ext cx="324197" cy="540179"/>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46" name="Straight Arrow Connector 145">
            <a:extLst>
              <a:ext uri="{FF2B5EF4-FFF2-40B4-BE49-F238E27FC236}">
                <a16:creationId xmlns:a16="http://schemas.microsoft.com/office/drawing/2014/main" id="{23A762F7-79B3-15CD-D1E3-D9E0ABEF8C5F}"/>
              </a:ext>
            </a:extLst>
          </p:cNvPr>
          <p:cNvCxnSpPr>
            <a:cxnSpLocks/>
            <a:stCxn id="58" idx="3"/>
            <a:endCxn id="137" idx="1"/>
          </p:cNvCxnSpPr>
          <p:nvPr/>
        </p:nvCxnSpPr>
        <p:spPr>
          <a:xfrm flipV="1">
            <a:off x="4891581" y="1271600"/>
            <a:ext cx="321081" cy="290079"/>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49" name="Straight Arrow Connector 148">
            <a:extLst>
              <a:ext uri="{FF2B5EF4-FFF2-40B4-BE49-F238E27FC236}">
                <a16:creationId xmlns:a16="http://schemas.microsoft.com/office/drawing/2014/main" id="{64E16224-9048-E1C1-BCA4-76A149BE7568}"/>
              </a:ext>
            </a:extLst>
          </p:cNvPr>
          <p:cNvCxnSpPr>
            <a:cxnSpLocks/>
            <a:stCxn id="58" idx="3"/>
            <a:endCxn id="138" idx="1"/>
          </p:cNvCxnSpPr>
          <p:nvPr/>
        </p:nvCxnSpPr>
        <p:spPr>
          <a:xfrm flipV="1">
            <a:off x="4891581" y="1538085"/>
            <a:ext cx="322639" cy="2359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50" name="Straight Arrow Connector 149">
            <a:extLst>
              <a:ext uri="{FF2B5EF4-FFF2-40B4-BE49-F238E27FC236}">
                <a16:creationId xmlns:a16="http://schemas.microsoft.com/office/drawing/2014/main" id="{A192C0A6-B80F-D4ED-DDEB-C67755E103F5}"/>
              </a:ext>
            </a:extLst>
          </p:cNvPr>
          <p:cNvCxnSpPr>
            <a:cxnSpLocks/>
            <a:stCxn id="58" idx="3"/>
            <a:endCxn id="139" idx="1"/>
          </p:cNvCxnSpPr>
          <p:nvPr/>
        </p:nvCxnSpPr>
        <p:spPr>
          <a:xfrm>
            <a:off x="4891581" y="1561679"/>
            <a:ext cx="322637" cy="23708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51" name="Straight Arrow Connector 150">
            <a:extLst>
              <a:ext uri="{FF2B5EF4-FFF2-40B4-BE49-F238E27FC236}">
                <a16:creationId xmlns:a16="http://schemas.microsoft.com/office/drawing/2014/main" id="{50104420-48CE-7AB0-EA9D-99DC66F3231A}"/>
              </a:ext>
            </a:extLst>
          </p:cNvPr>
          <p:cNvCxnSpPr>
            <a:cxnSpLocks/>
            <a:stCxn id="59" idx="3"/>
            <a:endCxn id="140" idx="1"/>
          </p:cNvCxnSpPr>
          <p:nvPr/>
        </p:nvCxnSpPr>
        <p:spPr>
          <a:xfrm flipV="1">
            <a:off x="4893518" y="3544785"/>
            <a:ext cx="320700" cy="22514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52" name="Straight Arrow Connector 151">
            <a:extLst>
              <a:ext uri="{FF2B5EF4-FFF2-40B4-BE49-F238E27FC236}">
                <a16:creationId xmlns:a16="http://schemas.microsoft.com/office/drawing/2014/main" id="{A3A107A2-8837-EC2F-136E-BE90A0D15880}"/>
              </a:ext>
            </a:extLst>
          </p:cNvPr>
          <p:cNvCxnSpPr>
            <a:cxnSpLocks/>
            <a:stCxn id="59" idx="3"/>
            <a:endCxn id="141" idx="1"/>
          </p:cNvCxnSpPr>
          <p:nvPr/>
        </p:nvCxnSpPr>
        <p:spPr>
          <a:xfrm>
            <a:off x="4893518" y="3769933"/>
            <a:ext cx="329013" cy="5286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53" name="Straight Arrow Connector 152">
            <a:extLst>
              <a:ext uri="{FF2B5EF4-FFF2-40B4-BE49-F238E27FC236}">
                <a16:creationId xmlns:a16="http://schemas.microsoft.com/office/drawing/2014/main" id="{4AA3E032-3E5E-C743-DE46-E313BB8E1E03}"/>
              </a:ext>
            </a:extLst>
          </p:cNvPr>
          <p:cNvCxnSpPr>
            <a:cxnSpLocks/>
            <a:stCxn id="59" idx="3"/>
            <a:endCxn id="142" idx="1"/>
          </p:cNvCxnSpPr>
          <p:nvPr/>
        </p:nvCxnSpPr>
        <p:spPr>
          <a:xfrm>
            <a:off x="4893518" y="3769933"/>
            <a:ext cx="329013" cy="32476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64" name="Straight Arrow Connector 163">
            <a:extLst>
              <a:ext uri="{FF2B5EF4-FFF2-40B4-BE49-F238E27FC236}">
                <a16:creationId xmlns:a16="http://schemas.microsoft.com/office/drawing/2014/main" id="{B8AA805D-E403-B0B6-C333-FA4B0E2F1113}"/>
              </a:ext>
            </a:extLst>
          </p:cNvPr>
          <p:cNvCxnSpPr>
            <a:cxnSpLocks/>
            <a:stCxn id="59" idx="3"/>
            <a:endCxn id="143" idx="1"/>
          </p:cNvCxnSpPr>
          <p:nvPr/>
        </p:nvCxnSpPr>
        <p:spPr>
          <a:xfrm>
            <a:off x="4893518" y="3769933"/>
            <a:ext cx="320700" cy="62191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72" name="Rectangle 171">
            <a:extLst>
              <a:ext uri="{FF2B5EF4-FFF2-40B4-BE49-F238E27FC236}">
                <a16:creationId xmlns:a16="http://schemas.microsoft.com/office/drawing/2014/main" id="{5EC45E3A-5FA1-91C4-A99C-048EFCF37BD6}"/>
              </a:ext>
            </a:extLst>
          </p:cNvPr>
          <p:cNvSpPr/>
          <p:nvPr/>
        </p:nvSpPr>
        <p:spPr>
          <a:xfrm>
            <a:off x="6579359" y="964650"/>
            <a:ext cx="857713" cy="265484"/>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Balance - Amount</a:t>
            </a:r>
            <a:endParaRPr lang="en-IN" sz="1000" dirty="0"/>
          </a:p>
        </p:txBody>
      </p:sp>
      <p:cxnSp>
        <p:nvCxnSpPr>
          <p:cNvPr id="184" name="Straight Arrow Connector 183">
            <a:extLst>
              <a:ext uri="{FF2B5EF4-FFF2-40B4-BE49-F238E27FC236}">
                <a16:creationId xmlns:a16="http://schemas.microsoft.com/office/drawing/2014/main" id="{389ED18F-6676-BEAC-69D5-80819E82E679}"/>
              </a:ext>
            </a:extLst>
          </p:cNvPr>
          <p:cNvCxnSpPr>
            <a:cxnSpLocks/>
            <a:stCxn id="136" idx="3"/>
            <a:endCxn id="172" idx="1"/>
          </p:cNvCxnSpPr>
          <p:nvPr/>
        </p:nvCxnSpPr>
        <p:spPr>
          <a:xfrm>
            <a:off x="6354622" y="1021500"/>
            <a:ext cx="224737" cy="758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5" name="Diamond 184">
            <a:extLst>
              <a:ext uri="{FF2B5EF4-FFF2-40B4-BE49-F238E27FC236}">
                <a16:creationId xmlns:a16="http://schemas.microsoft.com/office/drawing/2014/main" id="{8D8C4CCC-5E20-A471-2F79-40FE7A7C3C69}"/>
              </a:ext>
            </a:extLst>
          </p:cNvPr>
          <p:cNvSpPr/>
          <p:nvPr/>
        </p:nvSpPr>
        <p:spPr>
          <a:xfrm>
            <a:off x="7597061" y="883754"/>
            <a:ext cx="747583" cy="429942"/>
          </a:xfrm>
          <a:prstGeom prst="diamond">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&gt;=0</a:t>
            </a:r>
            <a:endParaRPr lang="en-IN" sz="800" dirty="0"/>
          </a:p>
        </p:txBody>
      </p:sp>
      <p:cxnSp>
        <p:nvCxnSpPr>
          <p:cNvPr id="190" name="Straight Arrow Connector 189">
            <a:extLst>
              <a:ext uri="{FF2B5EF4-FFF2-40B4-BE49-F238E27FC236}">
                <a16:creationId xmlns:a16="http://schemas.microsoft.com/office/drawing/2014/main" id="{C850A9DC-0BF8-C3C7-D28C-265A6DDC920E}"/>
              </a:ext>
            </a:extLst>
          </p:cNvPr>
          <p:cNvCxnSpPr>
            <a:cxnSpLocks/>
            <a:stCxn id="172" idx="3"/>
            <a:endCxn id="185" idx="1"/>
          </p:cNvCxnSpPr>
          <p:nvPr/>
        </p:nvCxnSpPr>
        <p:spPr>
          <a:xfrm>
            <a:off x="7437072" y="1097392"/>
            <a:ext cx="159989" cy="1333"/>
          </a:xfrm>
          <a:prstGeom prst="straightConnector1">
            <a:avLst/>
          </a:prstGeom>
          <a:ln>
            <a:solidFill>
              <a:schemeClr val="accent2">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193" name="Rectangle 192">
            <a:extLst>
              <a:ext uri="{FF2B5EF4-FFF2-40B4-BE49-F238E27FC236}">
                <a16:creationId xmlns:a16="http://schemas.microsoft.com/office/drawing/2014/main" id="{6585F33F-99D9-5027-5AB6-85E5312D082F}"/>
              </a:ext>
            </a:extLst>
          </p:cNvPr>
          <p:cNvSpPr/>
          <p:nvPr/>
        </p:nvSpPr>
        <p:spPr>
          <a:xfrm>
            <a:off x="6571121" y="1283506"/>
            <a:ext cx="857713" cy="25988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Balance + Amount</a:t>
            </a:r>
            <a:endParaRPr lang="en-IN" sz="1000" dirty="0"/>
          </a:p>
        </p:txBody>
      </p:sp>
      <p:cxnSp>
        <p:nvCxnSpPr>
          <p:cNvPr id="196" name="Straight Arrow Connector 195">
            <a:extLst>
              <a:ext uri="{FF2B5EF4-FFF2-40B4-BE49-F238E27FC236}">
                <a16:creationId xmlns:a16="http://schemas.microsoft.com/office/drawing/2014/main" id="{D66F13A1-0985-5904-E19A-3D448D2CF224}"/>
              </a:ext>
            </a:extLst>
          </p:cNvPr>
          <p:cNvCxnSpPr>
            <a:cxnSpLocks/>
            <a:stCxn id="137" idx="3"/>
            <a:endCxn id="193" idx="1"/>
          </p:cNvCxnSpPr>
          <p:nvPr/>
        </p:nvCxnSpPr>
        <p:spPr>
          <a:xfrm>
            <a:off x="6351506" y="1271600"/>
            <a:ext cx="219615" cy="1418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4" name="Rectangle 203">
            <a:extLst>
              <a:ext uri="{FF2B5EF4-FFF2-40B4-BE49-F238E27FC236}">
                <a16:creationId xmlns:a16="http://schemas.microsoft.com/office/drawing/2014/main" id="{D0297C13-E421-A9A3-BEAA-3AC53B5942CF}"/>
              </a:ext>
            </a:extLst>
          </p:cNvPr>
          <p:cNvSpPr/>
          <p:nvPr/>
        </p:nvSpPr>
        <p:spPr>
          <a:xfrm>
            <a:off x="6562875" y="3050260"/>
            <a:ext cx="857713" cy="147149"/>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Approve</a:t>
            </a:r>
            <a:endParaRPr lang="en-IN" sz="1000" dirty="0"/>
          </a:p>
        </p:txBody>
      </p:sp>
      <p:sp>
        <p:nvSpPr>
          <p:cNvPr id="205" name="Rectangle 204">
            <a:extLst>
              <a:ext uri="{FF2B5EF4-FFF2-40B4-BE49-F238E27FC236}">
                <a16:creationId xmlns:a16="http://schemas.microsoft.com/office/drawing/2014/main" id="{E981584A-9614-7995-D36C-F23D885A4A76}"/>
              </a:ext>
            </a:extLst>
          </p:cNvPr>
          <p:cNvSpPr/>
          <p:nvPr/>
        </p:nvSpPr>
        <p:spPr>
          <a:xfrm>
            <a:off x="6562876" y="3269029"/>
            <a:ext cx="857713" cy="15420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Reject</a:t>
            </a:r>
            <a:endParaRPr lang="en-IN" sz="1000" dirty="0"/>
          </a:p>
        </p:txBody>
      </p:sp>
      <p:sp>
        <p:nvSpPr>
          <p:cNvPr id="206" name="Rectangle 205">
            <a:extLst>
              <a:ext uri="{FF2B5EF4-FFF2-40B4-BE49-F238E27FC236}">
                <a16:creationId xmlns:a16="http://schemas.microsoft.com/office/drawing/2014/main" id="{412BDB0E-783F-1784-0FE5-68B8DCD35EFD}"/>
              </a:ext>
            </a:extLst>
          </p:cNvPr>
          <p:cNvSpPr/>
          <p:nvPr/>
        </p:nvSpPr>
        <p:spPr>
          <a:xfrm>
            <a:off x="6562878" y="4077848"/>
            <a:ext cx="857713" cy="15420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Active</a:t>
            </a:r>
            <a:endParaRPr lang="en-IN" sz="1000" dirty="0"/>
          </a:p>
        </p:txBody>
      </p:sp>
      <p:sp>
        <p:nvSpPr>
          <p:cNvPr id="207" name="Rectangle 206">
            <a:extLst>
              <a:ext uri="{FF2B5EF4-FFF2-40B4-BE49-F238E27FC236}">
                <a16:creationId xmlns:a16="http://schemas.microsoft.com/office/drawing/2014/main" id="{288C5D01-EB84-5235-F776-73F7AE0D2558}"/>
              </a:ext>
            </a:extLst>
          </p:cNvPr>
          <p:cNvSpPr/>
          <p:nvPr/>
        </p:nvSpPr>
        <p:spPr>
          <a:xfrm>
            <a:off x="6562877" y="4319113"/>
            <a:ext cx="857713" cy="15420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Block</a:t>
            </a:r>
            <a:endParaRPr lang="en-IN" sz="1000" dirty="0"/>
          </a:p>
        </p:txBody>
      </p:sp>
      <p:cxnSp>
        <p:nvCxnSpPr>
          <p:cNvPr id="208" name="Straight Arrow Connector 207">
            <a:extLst>
              <a:ext uri="{FF2B5EF4-FFF2-40B4-BE49-F238E27FC236}">
                <a16:creationId xmlns:a16="http://schemas.microsoft.com/office/drawing/2014/main" id="{DC7A3B73-95F9-AC67-0C77-1CAA48CD15F6}"/>
              </a:ext>
            </a:extLst>
          </p:cNvPr>
          <p:cNvCxnSpPr>
            <a:cxnSpLocks/>
            <a:stCxn id="143" idx="3"/>
            <a:endCxn id="206" idx="1"/>
          </p:cNvCxnSpPr>
          <p:nvPr/>
        </p:nvCxnSpPr>
        <p:spPr>
          <a:xfrm flipV="1">
            <a:off x="6353062" y="4154950"/>
            <a:ext cx="209816" cy="2369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1" name="Straight Arrow Connector 210">
            <a:extLst>
              <a:ext uri="{FF2B5EF4-FFF2-40B4-BE49-F238E27FC236}">
                <a16:creationId xmlns:a16="http://schemas.microsoft.com/office/drawing/2014/main" id="{74AA64E8-CCC7-9447-CB44-A154D260FD8A}"/>
              </a:ext>
            </a:extLst>
          </p:cNvPr>
          <p:cNvCxnSpPr>
            <a:cxnSpLocks/>
            <a:stCxn id="143" idx="3"/>
            <a:endCxn id="207" idx="1"/>
          </p:cNvCxnSpPr>
          <p:nvPr/>
        </p:nvCxnSpPr>
        <p:spPr>
          <a:xfrm>
            <a:off x="6353062" y="4391850"/>
            <a:ext cx="209815" cy="43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4" name="Straight Arrow Connector 213">
            <a:extLst>
              <a:ext uri="{FF2B5EF4-FFF2-40B4-BE49-F238E27FC236}">
                <a16:creationId xmlns:a16="http://schemas.microsoft.com/office/drawing/2014/main" id="{969A46FE-15C6-6200-B983-0807A72ADF93}"/>
              </a:ext>
            </a:extLst>
          </p:cNvPr>
          <p:cNvCxnSpPr>
            <a:cxnSpLocks/>
            <a:stCxn id="140" idx="3"/>
            <a:endCxn id="204" idx="1"/>
          </p:cNvCxnSpPr>
          <p:nvPr/>
        </p:nvCxnSpPr>
        <p:spPr>
          <a:xfrm flipV="1">
            <a:off x="6353062" y="3123835"/>
            <a:ext cx="209813" cy="4209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7" name="Straight Arrow Connector 216">
            <a:extLst>
              <a:ext uri="{FF2B5EF4-FFF2-40B4-BE49-F238E27FC236}">
                <a16:creationId xmlns:a16="http://schemas.microsoft.com/office/drawing/2014/main" id="{8049BA88-931E-6CD2-8FB0-4E33079049E5}"/>
              </a:ext>
            </a:extLst>
          </p:cNvPr>
          <p:cNvCxnSpPr>
            <a:cxnSpLocks/>
            <a:stCxn id="140" idx="3"/>
            <a:endCxn id="205" idx="1"/>
          </p:cNvCxnSpPr>
          <p:nvPr/>
        </p:nvCxnSpPr>
        <p:spPr>
          <a:xfrm flipV="1">
            <a:off x="6353062" y="3346131"/>
            <a:ext cx="209814" cy="1986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1" name="Rectangle 220">
            <a:extLst>
              <a:ext uri="{FF2B5EF4-FFF2-40B4-BE49-F238E27FC236}">
                <a16:creationId xmlns:a16="http://schemas.microsoft.com/office/drawing/2014/main" id="{5EFADB31-A2BD-4329-A655-400CAE512700}"/>
              </a:ext>
            </a:extLst>
          </p:cNvPr>
          <p:cNvSpPr/>
          <p:nvPr/>
        </p:nvSpPr>
        <p:spPr>
          <a:xfrm>
            <a:off x="6562881" y="1914290"/>
            <a:ext cx="857713" cy="302860"/>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Request to bank admin</a:t>
            </a:r>
            <a:endParaRPr lang="en-IN" sz="1000" dirty="0"/>
          </a:p>
        </p:txBody>
      </p:sp>
      <p:cxnSp>
        <p:nvCxnSpPr>
          <p:cNvPr id="222" name="Straight Arrow Connector 221">
            <a:extLst>
              <a:ext uri="{FF2B5EF4-FFF2-40B4-BE49-F238E27FC236}">
                <a16:creationId xmlns:a16="http://schemas.microsoft.com/office/drawing/2014/main" id="{B64D8EC0-89A4-0A45-E7E3-E522178F6550}"/>
              </a:ext>
            </a:extLst>
          </p:cNvPr>
          <p:cNvCxnSpPr>
            <a:cxnSpLocks/>
            <a:stCxn id="139" idx="3"/>
            <a:endCxn id="221" idx="1"/>
          </p:cNvCxnSpPr>
          <p:nvPr/>
        </p:nvCxnSpPr>
        <p:spPr>
          <a:xfrm>
            <a:off x="6353062" y="1798761"/>
            <a:ext cx="209819" cy="2669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5" name="Rectangle 224">
            <a:extLst>
              <a:ext uri="{FF2B5EF4-FFF2-40B4-BE49-F238E27FC236}">
                <a16:creationId xmlns:a16="http://schemas.microsoft.com/office/drawing/2014/main" id="{F806BC0A-9921-F024-396A-C222D939B077}"/>
              </a:ext>
            </a:extLst>
          </p:cNvPr>
          <p:cNvSpPr/>
          <p:nvPr/>
        </p:nvSpPr>
        <p:spPr>
          <a:xfrm>
            <a:off x="6571119" y="1600811"/>
            <a:ext cx="857713" cy="25988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Enter account details</a:t>
            </a:r>
            <a:endParaRPr lang="en-IN" sz="800" dirty="0"/>
          </a:p>
        </p:txBody>
      </p:sp>
      <p:sp>
        <p:nvSpPr>
          <p:cNvPr id="231" name="Rectangle 230">
            <a:extLst>
              <a:ext uri="{FF2B5EF4-FFF2-40B4-BE49-F238E27FC236}">
                <a16:creationId xmlns:a16="http://schemas.microsoft.com/office/drawing/2014/main" id="{D2FD1FF1-8742-E2A1-8CA2-FBA58D52DFD4}"/>
              </a:ext>
            </a:extLst>
          </p:cNvPr>
          <p:cNvSpPr/>
          <p:nvPr/>
        </p:nvSpPr>
        <p:spPr>
          <a:xfrm>
            <a:off x="4881286" y="871615"/>
            <a:ext cx="3527157" cy="1410023"/>
          </a:xfrm>
          <a:prstGeom prst="rect">
            <a:avLst/>
          </a:prstGeom>
          <a:noFill/>
          <a:ln w="9525">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2" name="Rectangle 231">
            <a:extLst>
              <a:ext uri="{FF2B5EF4-FFF2-40B4-BE49-F238E27FC236}">
                <a16:creationId xmlns:a16="http://schemas.microsoft.com/office/drawing/2014/main" id="{44501648-B695-BEF2-C408-1357EEF851F0}"/>
              </a:ext>
            </a:extLst>
          </p:cNvPr>
          <p:cNvSpPr/>
          <p:nvPr/>
        </p:nvSpPr>
        <p:spPr>
          <a:xfrm rot="16200000">
            <a:off x="7787779" y="1736297"/>
            <a:ext cx="694497" cy="174955"/>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Success</a:t>
            </a:r>
            <a:endParaRPr lang="en-IN" sz="1000" dirty="0"/>
          </a:p>
        </p:txBody>
      </p:sp>
      <p:sp>
        <p:nvSpPr>
          <p:cNvPr id="237" name="Rectangle 236">
            <a:extLst>
              <a:ext uri="{FF2B5EF4-FFF2-40B4-BE49-F238E27FC236}">
                <a16:creationId xmlns:a16="http://schemas.microsoft.com/office/drawing/2014/main" id="{9BCBAEF9-D5AA-C609-5A6A-C149AD1C4BE0}"/>
              </a:ext>
            </a:extLst>
          </p:cNvPr>
          <p:cNvSpPr/>
          <p:nvPr/>
        </p:nvSpPr>
        <p:spPr>
          <a:xfrm rot="16200000">
            <a:off x="7456619" y="1733299"/>
            <a:ext cx="700496" cy="17495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Fail</a:t>
            </a:r>
            <a:endParaRPr lang="en-IN" sz="1000" dirty="0"/>
          </a:p>
        </p:txBody>
      </p:sp>
      <p:cxnSp>
        <p:nvCxnSpPr>
          <p:cNvPr id="238" name="Straight Arrow Connector 237">
            <a:extLst>
              <a:ext uri="{FF2B5EF4-FFF2-40B4-BE49-F238E27FC236}">
                <a16:creationId xmlns:a16="http://schemas.microsoft.com/office/drawing/2014/main" id="{3DE2FAF5-235D-10CF-DA42-0283645EBAF1}"/>
              </a:ext>
            </a:extLst>
          </p:cNvPr>
          <p:cNvCxnSpPr>
            <a:cxnSpLocks/>
            <a:stCxn id="185" idx="2"/>
            <a:endCxn id="237" idx="3"/>
          </p:cNvCxnSpPr>
          <p:nvPr/>
        </p:nvCxnSpPr>
        <p:spPr>
          <a:xfrm flipH="1">
            <a:off x="7806867" y="1313696"/>
            <a:ext cx="163986" cy="156832"/>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241" name="Straight Arrow Connector 240">
            <a:extLst>
              <a:ext uri="{FF2B5EF4-FFF2-40B4-BE49-F238E27FC236}">
                <a16:creationId xmlns:a16="http://schemas.microsoft.com/office/drawing/2014/main" id="{21F6136E-7534-5BA8-BAF7-2F0E507BDD2A}"/>
              </a:ext>
            </a:extLst>
          </p:cNvPr>
          <p:cNvCxnSpPr>
            <a:cxnSpLocks/>
            <a:stCxn id="185" idx="2"/>
            <a:endCxn id="232" idx="3"/>
          </p:cNvCxnSpPr>
          <p:nvPr/>
        </p:nvCxnSpPr>
        <p:spPr>
          <a:xfrm>
            <a:off x="7970853" y="1313696"/>
            <a:ext cx="164175" cy="162830"/>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sp>
        <p:nvSpPr>
          <p:cNvPr id="244" name="TextBox 243">
            <a:extLst>
              <a:ext uri="{FF2B5EF4-FFF2-40B4-BE49-F238E27FC236}">
                <a16:creationId xmlns:a16="http://schemas.microsoft.com/office/drawing/2014/main" id="{E9326AAA-80E5-9E16-3DB2-8D8700B77D7A}"/>
              </a:ext>
            </a:extLst>
          </p:cNvPr>
          <p:cNvSpPr txBox="1"/>
          <p:nvPr/>
        </p:nvSpPr>
        <p:spPr>
          <a:xfrm>
            <a:off x="8032114" y="1263029"/>
            <a:ext cx="343364" cy="184666"/>
          </a:xfrm>
          <a:prstGeom prst="rect">
            <a:avLst/>
          </a:prstGeom>
          <a:noFill/>
        </p:spPr>
        <p:txBody>
          <a:bodyPr wrap="none" rtlCol="0">
            <a:spAutoFit/>
          </a:bodyPr>
          <a:lstStyle/>
          <a:p>
            <a:r>
              <a:rPr lang="en-US" sz="600" dirty="0"/>
              <a:t>True</a:t>
            </a:r>
            <a:endParaRPr lang="en-IN" sz="400" dirty="0"/>
          </a:p>
        </p:txBody>
      </p:sp>
      <p:sp>
        <p:nvSpPr>
          <p:cNvPr id="245" name="TextBox 244">
            <a:extLst>
              <a:ext uri="{FF2B5EF4-FFF2-40B4-BE49-F238E27FC236}">
                <a16:creationId xmlns:a16="http://schemas.microsoft.com/office/drawing/2014/main" id="{B59EAA28-1748-6DAC-A538-B37647130688}"/>
              </a:ext>
            </a:extLst>
          </p:cNvPr>
          <p:cNvSpPr txBox="1"/>
          <p:nvPr/>
        </p:nvSpPr>
        <p:spPr>
          <a:xfrm>
            <a:off x="7566954" y="1275664"/>
            <a:ext cx="370934" cy="184666"/>
          </a:xfrm>
          <a:prstGeom prst="rect">
            <a:avLst/>
          </a:prstGeom>
          <a:noFill/>
        </p:spPr>
        <p:txBody>
          <a:bodyPr wrap="square" rtlCol="0">
            <a:spAutoFit/>
          </a:bodyPr>
          <a:lstStyle/>
          <a:p>
            <a:r>
              <a:rPr lang="en-US" sz="600" dirty="0"/>
              <a:t>False</a:t>
            </a:r>
            <a:endParaRPr lang="en-IN" sz="600" dirty="0"/>
          </a:p>
        </p:txBody>
      </p:sp>
      <p:sp>
        <p:nvSpPr>
          <p:cNvPr id="248" name="Rectangle 247">
            <a:extLst>
              <a:ext uri="{FF2B5EF4-FFF2-40B4-BE49-F238E27FC236}">
                <a16:creationId xmlns:a16="http://schemas.microsoft.com/office/drawing/2014/main" id="{44757AE8-9B1D-CCFB-66F8-BB4F18D19893}"/>
              </a:ext>
            </a:extLst>
          </p:cNvPr>
          <p:cNvSpPr/>
          <p:nvPr/>
        </p:nvSpPr>
        <p:spPr>
          <a:xfrm>
            <a:off x="4901831" y="2942796"/>
            <a:ext cx="3506612" cy="1629204"/>
          </a:xfrm>
          <a:prstGeom prst="rect">
            <a:avLst/>
          </a:prstGeom>
          <a:noFill/>
          <a:ln w="9525">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0" name="Rectangle 249">
            <a:extLst>
              <a:ext uri="{FF2B5EF4-FFF2-40B4-BE49-F238E27FC236}">
                <a16:creationId xmlns:a16="http://schemas.microsoft.com/office/drawing/2014/main" id="{16D65E44-9BA1-9A57-7555-FFFABEE3E507}"/>
              </a:ext>
            </a:extLst>
          </p:cNvPr>
          <p:cNvSpPr/>
          <p:nvPr/>
        </p:nvSpPr>
        <p:spPr>
          <a:xfrm>
            <a:off x="6562880" y="3499389"/>
            <a:ext cx="857713" cy="180071"/>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Download excel</a:t>
            </a:r>
            <a:endParaRPr lang="en-IN" sz="700" dirty="0"/>
          </a:p>
        </p:txBody>
      </p:sp>
      <p:cxnSp>
        <p:nvCxnSpPr>
          <p:cNvPr id="251" name="Straight Arrow Connector 250">
            <a:extLst>
              <a:ext uri="{FF2B5EF4-FFF2-40B4-BE49-F238E27FC236}">
                <a16:creationId xmlns:a16="http://schemas.microsoft.com/office/drawing/2014/main" id="{09981911-E919-49E4-0C52-1E567BCEBADA}"/>
              </a:ext>
            </a:extLst>
          </p:cNvPr>
          <p:cNvCxnSpPr>
            <a:cxnSpLocks/>
            <a:stCxn id="141" idx="3"/>
            <a:endCxn id="250" idx="1"/>
          </p:cNvCxnSpPr>
          <p:nvPr/>
        </p:nvCxnSpPr>
        <p:spPr>
          <a:xfrm flipV="1">
            <a:off x="6361375" y="3589425"/>
            <a:ext cx="201505" cy="2333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7" name="Rectangle 256">
            <a:extLst>
              <a:ext uri="{FF2B5EF4-FFF2-40B4-BE49-F238E27FC236}">
                <a16:creationId xmlns:a16="http://schemas.microsoft.com/office/drawing/2014/main" id="{7C003266-6DDE-505D-4877-361B78E3D357}"/>
              </a:ext>
            </a:extLst>
          </p:cNvPr>
          <p:cNvSpPr/>
          <p:nvPr/>
        </p:nvSpPr>
        <p:spPr>
          <a:xfrm>
            <a:off x="6562879" y="3763173"/>
            <a:ext cx="857713" cy="227613"/>
          </a:xfrm>
          <a:prstGeom prst="rect">
            <a:avLst/>
          </a:prstGeom>
          <a:solidFill>
            <a:schemeClr val="accent5">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t>Update password</a:t>
            </a:r>
            <a:endParaRPr lang="en-IN" sz="800" dirty="0"/>
          </a:p>
        </p:txBody>
      </p:sp>
      <p:cxnSp>
        <p:nvCxnSpPr>
          <p:cNvPr id="265" name="Straight Arrow Connector 264">
            <a:extLst>
              <a:ext uri="{FF2B5EF4-FFF2-40B4-BE49-F238E27FC236}">
                <a16:creationId xmlns:a16="http://schemas.microsoft.com/office/drawing/2014/main" id="{124DF9FC-7C07-DE23-EC35-0E7A5843EE63}"/>
              </a:ext>
            </a:extLst>
          </p:cNvPr>
          <p:cNvCxnSpPr>
            <a:cxnSpLocks/>
            <a:stCxn id="3" idx="4"/>
          </p:cNvCxnSpPr>
          <p:nvPr/>
        </p:nvCxnSpPr>
        <p:spPr>
          <a:xfrm flipV="1">
            <a:off x="4771053" y="2281638"/>
            <a:ext cx="444725" cy="2985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A62AFE51-2823-56CC-45AC-85FE95F2A02D}"/>
              </a:ext>
            </a:extLst>
          </p:cNvPr>
          <p:cNvCxnSpPr>
            <a:cxnSpLocks/>
            <a:stCxn id="3" idx="4"/>
          </p:cNvCxnSpPr>
          <p:nvPr/>
        </p:nvCxnSpPr>
        <p:spPr>
          <a:xfrm>
            <a:off x="4771053" y="2580168"/>
            <a:ext cx="436412" cy="3648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6D5B832-55C0-7B48-A5F4-FA9EE19C622B}"/>
              </a:ext>
            </a:extLst>
          </p:cNvPr>
          <p:cNvCxnSpPr>
            <a:cxnSpLocks/>
            <a:stCxn id="138" idx="3"/>
            <a:endCxn id="225" idx="1"/>
          </p:cNvCxnSpPr>
          <p:nvPr/>
        </p:nvCxnSpPr>
        <p:spPr>
          <a:xfrm>
            <a:off x="6353064" y="1538085"/>
            <a:ext cx="218055" cy="1926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2" name="Straight Arrow Connector 281">
            <a:extLst>
              <a:ext uri="{FF2B5EF4-FFF2-40B4-BE49-F238E27FC236}">
                <a16:creationId xmlns:a16="http://schemas.microsoft.com/office/drawing/2014/main" id="{8FD367F3-1904-0E6B-315F-5FBBAE073D58}"/>
              </a:ext>
            </a:extLst>
          </p:cNvPr>
          <p:cNvCxnSpPr>
            <a:cxnSpLocks/>
            <a:stCxn id="142" idx="3"/>
            <a:endCxn id="257" idx="1"/>
          </p:cNvCxnSpPr>
          <p:nvPr/>
        </p:nvCxnSpPr>
        <p:spPr>
          <a:xfrm flipV="1">
            <a:off x="6361375" y="3876980"/>
            <a:ext cx="201504" cy="2177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10" name="Rectangle 309">
            <a:extLst>
              <a:ext uri="{FF2B5EF4-FFF2-40B4-BE49-F238E27FC236}">
                <a16:creationId xmlns:a16="http://schemas.microsoft.com/office/drawing/2014/main" id="{DF409510-1403-118A-A182-C32D6654C004}"/>
              </a:ext>
            </a:extLst>
          </p:cNvPr>
          <p:cNvSpPr/>
          <p:nvPr/>
        </p:nvSpPr>
        <p:spPr>
          <a:xfrm>
            <a:off x="5222531" y="2999535"/>
            <a:ext cx="1138844" cy="381086"/>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View Admin Details</a:t>
            </a:r>
            <a:endParaRPr lang="en-IN" sz="1100" dirty="0"/>
          </a:p>
        </p:txBody>
      </p:sp>
      <p:sp>
        <p:nvSpPr>
          <p:cNvPr id="311" name="Rectangle 310">
            <a:extLst>
              <a:ext uri="{FF2B5EF4-FFF2-40B4-BE49-F238E27FC236}">
                <a16:creationId xmlns:a16="http://schemas.microsoft.com/office/drawing/2014/main" id="{A9CBF2E1-1677-0D29-280E-6E94411A4218}"/>
              </a:ext>
            </a:extLst>
          </p:cNvPr>
          <p:cNvSpPr/>
          <p:nvPr/>
        </p:nvSpPr>
        <p:spPr>
          <a:xfrm>
            <a:off x="5222531" y="1962925"/>
            <a:ext cx="1138844" cy="26695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View Account Details</a:t>
            </a:r>
            <a:endParaRPr lang="en-IN" sz="1100" dirty="0"/>
          </a:p>
        </p:txBody>
      </p:sp>
      <p:cxnSp>
        <p:nvCxnSpPr>
          <p:cNvPr id="312" name="Straight Arrow Connector 311">
            <a:extLst>
              <a:ext uri="{FF2B5EF4-FFF2-40B4-BE49-F238E27FC236}">
                <a16:creationId xmlns:a16="http://schemas.microsoft.com/office/drawing/2014/main" id="{21F14228-71C9-E452-FAA4-1DB20A68791D}"/>
              </a:ext>
            </a:extLst>
          </p:cNvPr>
          <p:cNvCxnSpPr>
            <a:cxnSpLocks/>
            <a:stCxn id="231" idx="1"/>
            <a:endCxn id="311" idx="1"/>
          </p:cNvCxnSpPr>
          <p:nvPr/>
        </p:nvCxnSpPr>
        <p:spPr>
          <a:xfrm>
            <a:off x="4881286" y="1576627"/>
            <a:ext cx="341245" cy="51977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15" name="Straight Arrow Connector 314">
            <a:extLst>
              <a:ext uri="{FF2B5EF4-FFF2-40B4-BE49-F238E27FC236}">
                <a16:creationId xmlns:a16="http://schemas.microsoft.com/office/drawing/2014/main" id="{04292938-6652-00A8-DC2A-1B90E8E36709}"/>
              </a:ext>
            </a:extLst>
          </p:cNvPr>
          <p:cNvCxnSpPr>
            <a:cxnSpLocks/>
            <a:stCxn id="248" idx="1"/>
            <a:endCxn id="310" idx="1"/>
          </p:cNvCxnSpPr>
          <p:nvPr/>
        </p:nvCxnSpPr>
        <p:spPr>
          <a:xfrm flipV="1">
            <a:off x="4901831" y="3190078"/>
            <a:ext cx="320700" cy="56732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19" name="Straight Arrow Connector 318">
            <a:extLst>
              <a:ext uri="{FF2B5EF4-FFF2-40B4-BE49-F238E27FC236}">
                <a16:creationId xmlns:a16="http://schemas.microsoft.com/office/drawing/2014/main" id="{777EEED9-C81D-F91F-205D-FB8B4F0640BA}"/>
              </a:ext>
            </a:extLst>
          </p:cNvPr>
          <p:cNvCxnSpPr>
            <a:stCxn id="231" idx="3"/>
            <a:endCxn id="4" idx="0"/>
          </p:cNvCxnSpPr>
          <p:nvPr/>
        </p:nvCxnSpPr>
        <p:spPr>
          <a:xfrm>
            <a:off x="8408443" y="1576627"/>
            <a:ext cx="496658" cy="9951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0" name="Straight Arrow Connector 319">
            <a:extLst>
              <a:ext uri="{FF2B5EF4-FFF2-40B4-BE49-F238E27FC236}">
                <a16:creationId xmlns:a16="http://schemas.microsoft.com/office/drawing/2014/main" id="{BDC8FDB7-8ED5-463B-CB7D-981ADC15FF32}"/>
              </a:ext>
            </a:extLst>
          </p:cNvPr>
          <p:cNvCxnSpPr>
            <a:cxnSpLocks/>
            <a:stCxn id="248" idx="3"/>
            <a:endCxn id="4" idx="0"/>
          </p:cNvCxnSpPr>
          <p:nvPr/>
        </p:nvCxnSpPr>
        <p:spPr>
          <a:xfrm flipV="1">
            <a:off x="8408443" y="2571749"/>
            <a:ext cx="496658" cy="11856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5" name="Rectangle 324">
            <a:extLst>
              <a:ext uri="{FF2B5EF4-FFF2-40B4-BE49-F238E27FC236}">
                <a16:creationId xmlns:a16="http://schemas.microsoft.com/office/drawing/2014/main" id="{5DBBB070-8E66-D5FC-C529-9762184C277F}"/>
              </a:ext>
            </a:extLst>
          </p:cNvPr>
          <p:cNvSpPr/>
          <p:nvPr/>
        </p:nvSpPr>
        <p:spPr>
          <a:xfrm>
            <a:off x="7674982" y="3070561"/>
            <a:ext cx="700496" cy="174954"/>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Interest %</a:t>
            </a:r>
            <a:endParaRPr lang="en-IN" sz="900" dirty="0"/>
          </a:p>
        </p:txBody>
      </p:sp>
      <p:sp>
        <p:nvSpPr>
          <p:cNvPr id="326" name="Rectangle 325">
            <a:extLst>
              <a:ext uri="{FF2B5EF4-FFF2-40B4-BE49-F238E27FC236}">
                <a16:creationId xmlns:a16="http://schemas.microsoft.com/office/drawing/2014/main" id="{331B2D33-AFD8-D481-7F3F-B3A75A4080A3}"/>
              </a:ext>
            </a:extLst>
          </p:cNvPr>
          <p:cNvSpPr/>
          <p:nvPr/>
        </p:nvSpPr>
        <p:spPr>
          <a:xfrm>
            <a:off x="7663858" y="3311615"/>
            <a:ext cx="700496" cy="233169"/>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Credit loan</a:t>
            </a:r>
            <a:endParaRPr lang="en-IN" sz="900" dirty="0"/>
          </a:p>
        </p:txBody>
      </p:sp>
      <p:cxnSp>
        <p:nvCxnSpPr>
          <p:cNvPr id="327" name="Straight Arrow Connector 326">
            <a:extLst>
              <a:ext uri="{FF2B5EF4-FFF2-40B4-BE49-F238E27FC236}">
                <a16:creationId xmlns:a16="http://schemas.microsoft.com/office/drawing/2014/main" id="{D693B8F8-D6C3-2BE8-4F01-C24BA071B75C}"/>
              </a:ext>
            </a:extLst>
          </p:cNvPr>
          <p:cNvCxnSpPr>
            <a:cxnSpLocks/>
            <a:stCxn id="204" idx="3"/>
            <a:endCxn id="325" idx="1"/>
          </p:cNvCxnSpPr>
          <p:nvPr/>
        </p:nvCxnSpPr>
        <p:spPr>
          <a:xfrm>
            <a:off x="7420588" y="3123835"/>
            <a:ext cx="254394" cy="34203"/>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330" name="Straight Arrow Connector 329">
            <a:extLst>
              <a:ext uri="{FF2B5EF4-FFF2-40B4-BE49-F238E27FC236}">
                <a16:creationId xmlns:a16="http://schemas.microsoft.com/office/drawing/2014/main" id="{66375158-E5C7-1682-4994-41425FFFD058}"/>
              </a:ext>
            </a:extLst>
          </p:cNvPr>
          <p:cNvCxnSpPr>
            <a:cxnSpLocks/>
            <a:stCxn id="204" idx="3"/>
            <a:endCxn id="326" idx="1"/>
          </p:cNvCxnSpPr>
          <p:nvPr/>
        </p:nvCxnSpPr>
        <p:spPr>
          <a:xfrm>
            <a:off x="7420588" y="3123835"/>
            <a:ext cx="243270" cy="304365"/>
          </a:xfrm>
          <a:prstGeom prst="straightConnector1">
            <a:avLst/>
          </a:prstGeom>
          <a:ln>
            <a:solidFill>
              <a:schemeClr val="bg1">
                <a:lumMod val="50000"/>
              </a:schemeClr>
            </a:solidFill>
            <a:tailEnd type="triangle"/>
          </a:ln>
        </p:spPr>
        <p:style>
          <a:lnRef idx="2">
            <a:schemeClr val="dk1"/>
          </a:lnRef>
          <a:fillRef idx="0">
            <a:schemeClr val="dk1"/>
          </a:fillRef>
          <a:effectRef idx="1">
            <a:schemeClr val="dk1"/>
          </a:effectRef>
          <a:fontRef idx="minor">
            <a:schemeClr val="tx1"/>
          </a:fontRef>
        </p:style>
      </p:cxnSp>
      <p:cxnSp>
        <p:nvCxnSpPr>
          <p:cNvPr id="342" name="Straight Connector 341">
            <a:extLst>
              <a:ext uri="{FF2B5EF4-FFF2-40B4-BE49-F238E27FC236}">
                <a16:creationId xmlns:a16="http://schemas.microsoft.com/office/drawing/2014/main" id="{D7D3ACFE-5682-28C6-E9B0-F36B31DCBDAE}"/>
              </a:ext>
            </a:extLst>
          </p:cNvPr>
          <p:cNvCxnSpPr>
            <a:cxnSpLocks/>
            <a:endCxn id="4" idx="2"/>
          </p:cNvCxnSpPr>
          <p:nvPr/>
        </p:nvCxnSpPr>
        <p:spPr>
          <a:xfrm flipH="1" flipV="1">
            <a:off x="9024552" y="2983229"/>
            <a:ext cx="18483" cy="16783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9" name="Connector: Elbow 348">
            <a:extLst>
              <a:ext uri="{FF2B5EF4-FFF2-40B4-BE49-F238E27FC236}">
                <a16:creationId xmlns:a16="http://schemas.microsoft.com/office/drawing/2014/main" id="{7665F2E9-4AB7-F342-6C30-8FFCC6CB9D3C}"/>
              </a:ext>
            </a:extLst>
          </p:cNvPr>
          <p:cNvCxnSpPr>
            <a:cxnSpLocks/>
            <a:endCxn id="2" idx="2"/>
          </p:cNvCxnSpPr>
          <p:nvPr/>
        </p:nvCxnSpPr>
        <p:spPr>
          <a:xfrm rot="10800000">
            <a:off x="251361" y="2983230"/>
            <a:ext cx="8773191" cy="16821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Google Shape;111;p1">
            <a:extLst>
              <a:ext uri="{FF2B5EF4-FFF2-40B4-BE49-F238E27FC236}">
                <a16:creationId xmlns:a16="http://schemas.microsoft.com/office/drawing/2014/main" id="{34997E17-F53F-4E36-B988-6723F3AFF17D}"/>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500"/>
                            </p:stCondLst>
                            <p:childTnLst>
                              <p:par>
                                <p:cTn id="11" presetID="14" presetClass="entr" presetSubtype="10" fill="hold" nodeType="after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randombar(horizontal)">
                                      <p:cBhvr>
                                        <p:cTn id="13" dur="500"/>
                                        <p:tgtEl>
                                          <p:spTgt spid="7"/>
                                        </p:tgtEl>
                                      </p:cBhvr>
                                    </p:animEffect>
                                  </p:childTnLst>
                                </p:cTn>
                              </p:par>
                            </p:childTnLst>
                          </p:cTn>
                        </p:par>
                        <p:par>
                          <p:cTn id="14" fill="hold">
                            <p:stCondLst>
                              <p:cond delay="3500"/>
                            </p:stCondLst>
                            <p:childTnLst>
                              <p:par>
                                <p:cTn id="15" presetID="6" presetClass="entr" presetSubtype="16" fill="hold" grpId="0" nodeType="after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par>
                          <p:cTn id="18" fill="hold">
                            <p:stCondLst>
                              <p:cond delay="6000"/>
                            </p:stCondLst>
                            <p:childTnLst>
                              <p:par>
                                <p:cTn id="19" presetID="14" presetClass="entr" presetSubtype="10" fill="hold" nodeType="afterEffect">
                                  <p:stCondLst>
                                    <p:cond delay="500"/>
                                  </p:stCondLst>
                                  <p:childTnLst>
                                    <p:set>
                                      <p:cBhvr>
                                        <p:cTn id="20" dur="1" fill="hold">
                                          <p:stCondLst>
                                            <p:cond delay="0"/>
                                          </p:stCondLst>
                                        </p:cTn>
                                        <p:tgtEl>
                                          <p:spTgt spid="10"/>
                                        </p:tgtEl>
                                        <p:attrNameLst>
                                          <p:attrName>style.visibility</p:attrName>
                                        </p:attrNameLst>
                                      </p:cBhvr>
                                      <p:to>
                                        <p:strVal val="visible"/>
                                      </p:to>
                                    </p:set>
                                    <p:animEffect transition="in" filter="randombar(horizontal)">
                                      <p:cBhvr>
                                        <p:cTn id="21" dur="500"/>
                                        <p:tgtEl>
                                          <p:spTgt spid="10"/>
                                        </p:tgtEl>
                                      </p:cBhvr>
                                    </p:animEffect>
                                  </p:childTnLst>
                                </p:cTn>
                              </p:par>
                            </p:childTnLst>
                          </p:cTn>
                        </p:par>
                        <p:par>
                          <p:cTn id="22" fill="hold">
                            <p:stCondLst>
                              <p:cond delay="7000"/>
                            </p:stCondLst>
                            <p:childTnLst>
                              <p:par>
                                <p:cTn id="23" presetID="6" presetClass="entr" presetSubtype="16" fill="hold" grpId="0" nodeType="afterEffect">
                                  <p:stCondLst>
                                    <p:cond delay="500"/>
                                  </p:stCondLst>
                                  <p:childTnLst>
                                    <p:set>
                                      <p:cBhvr>
                                        <p:cTn id="24" dur="1" fill="hold">
                                          <p:stCondLst>
                                            <p:cond delay="0"/>
                                          </p:stCondLst>
                                        </p:cTn>
                                        <p:tgtEl>
                                          <p:spTgt spid="8"/>
                                        </p:tgtEl>
                                        <p:attrNameLst>
                                          <p:attrName>style.visibility</p:attrName>
                                        </p:attrNameLst>
                                      </p:cBhvr>
                                      <p:to>
                                        <p:strVal val="visible"/>
                                      </p:to>
                                    </p:set>
                                    <p:animEffect transition="in" filter="circle(in)">
                                      <p:cBhvr>
                                        <p:cTn id="25" dur="2000"/>
                                        <p:tgtEl>
                                          <p:spTgt spid="8"/>
                                        </p:tgtEl>
                                      </p:cBhvr>
                                    </p:animEffect>
                                  </p:childTnLst>
                                </p:cTn>
                              </p:par>
                            </p:childTnLst>
                          </p:cTn>
                        </p:par>
                        <p:par>
                          <p:cTn id="26" fill="hold">
                            <p:stCondLst>
                              <p:cond delay="9500"/>
                            </p:stCondLst>
                            <p:childTnLst>
                              <p:par>
                                <p:cTn id="27" presetID="14" presetClass="entr" presetSubtype="10" fill="hold" nodeType="afterEffect">
                                  <p:stCondLst>
                                    <p:cond delay="500"/>
                                  </p:stCondLst>
                                  <p:childTnLst>
                                    <p:set>
                                      <p:cBhvr>
                                        <p:cTn id="28" dur="1" fill="hold">
                                          <p:stCondLst>
                                            <p:cond delay="0"/>
                                          </p:stCondLst>
                                        </p:cTn>
                                        <p:tgtEl>
                                          <p:spTgt spid="14"/>
                                        </p:tgtEl>
                                        <p:attrNameLst>
                                          <p:attrName>style.visibility</p:attrName>
                                        </p:attrNameLst>
                                      </p:cBhvr>
                                      <p:to>
                                        <p:strVal val="visible"/>
                                      </p:to>
                                    </p:set>
                                    <p:animEffect transition="in" filter="randombar(horizontal)">
                                      <p:cBhvr>
                                        <p:cTn id="29" dur="500"/>
                                        <p:tgtEl>
                                          <p:spTgt spid="14"/>
                                        </p:tgtEl>
                                      </p:cBhvr>
                                    </p:animEffect>
                                  </p:childTnLst>
                                </p:cTn>
                              </p:par>
                            </p:childTnLst>
                          </p:cTn>
                        </p:par>
                        <p:par>
                          <p:cTn id="30" fill="hold">
                            <p:stCondLst>
                              <p:cond delay="10500"/>
                            </p:stCondLst>
                            <p:childTnLst>
                              <p:par>
                                <p:cTn id="31" presetID="6" presetClass="entr" presetSubtype="16" fill="hold" grpId="0" nodeType="afterEffect">
                                  <p:stCondLst>
                                    <p:cond delay="500"/>
                                  </p:stCondLst>
                                  <p:childTnLst>
                                    <p:set>
                                      <p:cBhvr>
                                        <p:cTn id="32" dur="1" fill="hold">
                                          <p:stCondLst>
                                            <p:cond delay="0"/>
                                          </p:stCondLst>
                                        </p:cTn>
                                        <p:tgtEl>
                                          <p:spTgt spid="9"/>
                                        </p:tgtEl>
                                        <p:attrNameLst>
                                          <p:attrName>style.visibility</p:attrName>
                                        </p:attrNameLst>
                                      </p:cBhvr>
                                      <p:to>
                                        <p:strVal val="visible"/>
                                      </p:to>
                                    </p:set>
                                    <p:animEffect transition="in" filter="circle(in)">
                                      <p:cBhvr>
                                        <p:cTn id="33" dur="2000"/>
                                        <p:tgtEl>
                                          <p:spTgt spid="9"/>
                                        </p:tgtEl>
                                      </p:cBhvr>
                                    </p:animEffect>
                                  </p:childTnLst>
                                </p:cTn>
                              </p:par>
                            </p:childTnLst>
                          </p:cTn>
                        </p:par>
                        <p:par>
                          <p:cTn id="34" fill="hold">
                            <p:stCondLst>
                              <p:cond delay="13000"/>
                            </p:stCondLst>
                            <p:childTnLst>
                              <p:par>
                                <p:cTn id="35" presetID="14" presetClass="entr" presetSubtype="10" fill="hold" nodeType="afterEffect">
                                  <p:stCondLst>
                                    <p:cond delay="500"/>
                                  </p:stCondLst>
                                  <p:childTnLst>
                                    <p:set>
                                      <p:cBhvr>
                                        <p:cTn id="36" dur="1" fill="hold">
                                          <p:stCondLst>
                                            <p:cond delay="0"/>
                                          </p:stCondLst>
                                        </p:cTn>
                                        <p:tgtEl>
                                          <p:spTgt spid="21"/>
                                        </p:tgtEl>
                                        <p:attrNameLst>
                                          <p:attrName>style.visibility</p:attrName>
                                        </p:attrNameLst>
                                      </p:cBhvr>
                                      <p:to>
                                        <p:strVal val="visible"/>
                                      </p:to>
                                    </p:set>
                                    <p:animEffect transition="in" filter="randombar(horizontal)">
                                      <p:cBhvr>
                                        <p:cTn id="37" dur="500"/>
                                        <p:tgtEl>
                                          <p:spTgt spid="21"/>
                                        </p:tgtEl>
                                      </p:cBhvr>
                                    </p:animEffect>
                                  </p:childTnLst>
                                </p:cTn>
                              </p:par>
                            </p:childTnLst>
                          </p:cTn>
                        </p:par>
                        <p:par>
                          <p:cTn id="38" fill="hold">
                            <p:stCondLst>
                              <p:cond delay="14000"/>
                            </p:stCondLst>
                            <p:childTnLst>
                              <p:par>
                                <p:cTn id="39" presetID="6" presetClass="entr" presetSubtype="16" fill="hold" grpId="0" nodeType="afterEffect">
                                  <p:stCondLst>
                                    <p:cond delay="500"/>
                                  </p:stCondLst>
                                  <p:childTnLst>
                                    <p:set>
                                      <p:cBhvr>
                                        <p:cTn id="40" dur="1" fill="hold">
                                          <p:stCondLst>
                                            <p:cond delay="0"/>
                                          </p:stCondLst>
                                        </p:cTn>
                                        <p:tgtEl>
                                          <p:spTgt spid="19"/>
                                        </p:tgtEl>
                                        <p:attrNameLst>
                                          <p:attrName>style.visibility</p:attrName>
                                        </p:attrNameLst>
                                      </p:cBhvr>
                                      <p:to>
                                        <p:strVal val="visible"/>
                                      </p:to>
                                    </p:set>
                                    <p:animEffect transition="in" filter="circle(in)">
                                      <p:cBhvr>
                                        <p:cTn id="41" dur="2000"/>
                                        <p:tgtEl>
                                          <p:spTgt spid="19"/>
                                        </p:tgtEl>
                                      </p:cBhvr>
                                    </p:animEffect>
                                  </p:childTnLst>
                                </p:cTn>
                              </p:par>
                            </p:childTnLst>
                          </p:cTn>
                        </p:par>
                        <p:par>
                          <p:cTn id="42" fill="hold">
                            <p:stCondLst>
                              <p:cond delay="16500"/>
                            </p:stCondLst>
                            <p:childTnLst>
                              <p:par>
                                <p:cTn id="43" presetID="14" presetClass="entr" presetSubtype="10" fill="hold" nodeType="afterEffect">
                                  <p:stCondLst>
                                    <p:cond delay="500"/>
                                  </p:stCondLst>
                                  <p:childTnLst>
                                    <p:set>
                                      <p:cBhvr>
                                        <p:cTn id="44" dur="1" fill="hold">
                                          <p:stCondLst>
                                            <p:cond delay="0"/>
                                          </p:stCondLst>
                                        </p:cTn>
                                        <p:tgtEl>
                                          <p:spTgt spid="31"/>
                                        </p:tgtEl>
                                        <p:attrNameLst>
                                          <p:attrName>style.visibility</p:attrName>
                                        </p:attrNameLst>
                                      </p:cBhvr>
                                      <p:to>
                                        <p:strVal val="visible"/>
                                      </p:to>
                                    </p:set>
                                    <p:animEffect transition="in" filter="randombar(horizontal)">
                                      <p:cBhvr>
                                        <p:cTn id="45" dur="500"/>
                                        <p:tgtEl>
                                          <p:spTgt spid="31"/>
                                        </p:tgtEl>
                                      </p:cBhvr>
                                    </p:animEffect>
                                  </p:childTnLst>
                                </p:cTn>
                              </p:par>
                            </p:childTnLst>
                          </p:cTn>
                        </p:par>
                        <p:par>
                          <p:cTn id="46" fill="hold">
                            <p:stCondLst>
                              <p:cond delay="17500"/>
                            </p:stCondLst>
                            <p:childTnLst>
                              <p:par>
                                <p:cTn id="47" presetID="6" presetClass="entr" presetSubtype="16" fill="hold" grpId="0" nodeType="afterEffect">
                                  <p:stCondLst>
                                    <p:cond delay="500"/>
                                  </p:stCondLst>
                                  <p:childTnLst>
                                    <p:set>
                                      <p:cBhvr>
                                        <p:cTn id="48" dur="1" fill="hold">
                                          <p:stCondLst>
                                            <p:cond delay="0"/>
                                          </p:stCondLst>
                                        </p:cTn>
                                        <p:tgtEl>
                                          <p:spTgt spid="29"/>
                                        </p:tgtEl>
                                        <p:attrNameLst>
                                          <p:attrName>style.visibility</p:attrName>
                                        </p:attrNameLst>
                                      </p:cBhvr>
                                      <p:to>
                                        <p:strVal val="visible"/>
                                      </p:to>
                                    </p:set>
                                    <p:animEffect transition="in" filter="circle(in)">
                                      <p:cBhvr>
                                        <p:cTn id="49" dur="2000"/>
                                        <p:tgtEl>
                                          <p:spTgt spid="29"/>
                                        </p:tgtEl>
                                      </p:cBhvr>
                                    </p:animEffect>
                                  </p:childTnLst>
                                </p:cTn>
                              </p:par>
                            </p:childTnLst>
                          </p:cTn>
                        </p:par>
                        <p:par>
                          <p:cTn id="50" fill="hold">
                            <p:stCondLst>
                              <p:cond delay="20000"/>
                            </p:stCondLst>
                            <p:childTnLst>
                              <p:par>
                                <p:cTn id="51" presetID="14" presetClass="entr" presetSubtype="10" fill="hold" nodeType="afterEffect">
                                  <p:stCondLst>
                                    <p:cond delay="500"/>
                                  </p:stCondLst>
                                  <p:childTnLst>
                                    <p:set>
                                      <p:cBhvr>
                                        <p:cTn id="52" dur="1" fill="hold">
                                          <p:stCondLst>
                                            <p:cond delay="0"/>
                                          </p:stCondLst>
                                        </p:cTn>
                                        <p:tgtEl>
                                          <p:spTgt spid="41"/>
                                        </p:tgtEl>
                                        <p:attrNameLst>
                                          <p:attrName>style.visibility</p:attrName>
                                        </p:attrNameLst>
                                      </p:cBhvr>
                                      <p:to>
                                        <p:strVal val="visible"/>
                                      </p:to>
                                    </p:set>
                                    <p:animEffect transition="in" filter="randombar(horizontal)">
                                      <p:cBhvr>
                                        <p:cTn id="53" dur="500"/>
                                        <p:tgtEl>
                                          <p:spTgt spid="41"/>
                                        </p:tgtEl>
                                      </p:cBhvr>
                                    </p:animEffect>
                                  </p:childTnLst>
                                </p:cTn>
                              </p:par>
                            </p:childTnLst>
                          </p:cTn>
                        </p:par>
                        <p:par>
                          <p:cTn id="54" fill="hold">
                            <p:stCondLst>
                              <p:cond delay="21000"/>
                            </p:stCondLst>
                            <p:childTnLst>
                              <p:par>
                                <p:cTn id="55" presetID="42" presetClass="entr" presetSubtype="0" fill="hold" grpId="0" nodeType="afterEffect">
                                  <p:stCondLst>
                                    <p:cond delay="50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1000"/>
                                        <p:tgtEl>
                                          <p:spTgt spid="3"/>
                                        </p:tgtEl>
                                      </p:cBhvr>
                                    </p:animEffect>
                                    <p:anim calcmode="lin" valueType="num">
                                      <p:cBhvr>
                                        <p:cTn id="58" dur="1000" fill="hold"/>
                                        <p:tgtEl>
                                          <p:spTgt spid="3"/>
                                        </p:tgtEl>
                                        <p:attrNameLst>
                                          <p:attrName>ppt_x</p:attrName>
                                        </p:attrNameLst>
                                      </p:cBhvr>
                                      <p:tavLst>
                                        <p:tav tm="0">
                                          <p:val>
                                            <p:strVal val="#ppt_x"/>
                                          </p:val>
                                        </p:tav>
                                        <p:tav tm="100000">
                                          <p:val>
                                            <p:strVal val="#ppt_x"/>
                                          </p:val>
                                        </p:tav>
                                      </p:tavLst>
                                    </p:anim>
                                    <p:anim calcmode="lin" valueType="num">
                                      <p:cBhvr>
                                        <p:cTn id="59" dur="1000" fill="hold"/>
                                        <p:tgtEl>
                                          <p:spTgt spid="3"/>
                                        </p:tgtEl>
                                        <p:attrNameLst>
                                          <p:attrName>ppt_y</p:attrName>
                                        </p:attrNameLst>
                                      </p:cBhvr>
                                      <p:tavLst>
                                        <p:tav tm="0">
                                          <p:val>
                                            <p:strVal val="#ppt_y+.1"/>
                                          </p:val>
                                        </p:tav>
                                        <p:tav tm="100000">
                                          <p:val>
                                            <p:strVal val="#ppt_y"/>
                                          </p:val>
                                        </p:tav>
                                      </p:tavLst>
                                    </p:anim>
                                  </p:childTnLst>
                                </p:cTn>
                              </p:par>
                            </p:childTnLst>
                          </p:cTn>
                        </p:par>
                        <p:par>
                          <p:cTn id="60" fill="hold">
                            <p:stCondLst>
                              <p:cond delay="22500"/>
                            </p:stCondLst>
                            <p:childTnLst>
                              <p:par>
                                <p:cTn id="61" presetID="2" presetClass="entr" presetSubtype="4" fill="hold" grpId="0" nodeType="afterEffect">
                                  <p:stCondLst>
                                    <p:cond delay="500"/>
                                  </p:stCondLst>
                                  <p:childTnLst>
                                    <p:set>
                                      <p:cBhvr>
                                        <p:cTn id="62" dur="1" fill="hold">
                                          <p:stCondLst>
                                            <p:cond delay="0"/>
                                          </p:stCondLst>
                                        </p:cTn>
                                        <p:tgtEl>
                                          <p:spTgt spid="134"/>
                                        </p:tgtEl>
                                        <p:attrNameLst>
                                          <p:attrName>style.visibility</p:attrName>
                                        </p:attrNameLst>
                                      </p:cBhvr>
                                      <p:to>
                                        <p:strVal val="visible"/>
                                      </p:to>
                                    </p:set>
                                    <p:anim calcmode="lin" valueType="num">
                                      <p:cBhvr additive="base">
                                        <p:cTn id="63" dur="500" fill="hold"/>
                                        <p:tgtEl>
                                          <p:spTgt spid="134"/>
                                        </p:tgtEl>
                                        <p:attrNameLst>
                                          <p:attrName>ppt_x</p:attrName>
                                        </p:attrNameLst>
                                      </p:cBhvr>
                                      <p:tavLst>
                                        <p:tav tm="0">
                                          <p:val>
                                            <p:strVal val="#ppt_x"/>
                                          </p:val>
                                        </p:tav>
                                        <p:tav tm="100000">
                                          <p:val>
                                            <p:strVal val="#ppt_x"/>
                                          </p:val>
                                        </p:tav>
                                      </p:tavLst>
                                    </p:anim>
                                    <p:anim calcmode="lin" valueType="num">
                                      <p:cBhvr additive="base">
                                        <p:cTn id="64" dur="500" fill="hold"/>
                                        <p:tgtEl>
                                          <p:spTgt spid="134"/>
                                        </p:tgtEl>
                                        <p:attrNameLst>
                                          <p:attrName>ppt_y</p:attrName>
                                        </p:attrNameLst>
                                      </p:cBhvr>
                                      <p:tavLst>
                                        <p:tav tm="0">
                                          <p:val>
                                            <p:strVal val="1+#ppt_h/2"/>
                                          </p:val>
                                        </p:tav>
                                        <p:tav tm="100000">
                                          <p:val>
                                            <p:strVal val="#ppt_y"/>
                                          </p:val>
                                        </p:tav>
                                      </p:tavLst>
                                    </p:anim>
                                  </p:childTnLst>
                                </p:cTn>
                              </p:par>
                            </p:childTnLst>
                          </p:cTn>
                        </p:par>
                        <p:par>
                          <p:cTn id="65" fill="hold">
                            <p:stCondLst>
                              <p:cond delay="23500"/>
                            </p:stCondLst>
                            <p:childTnLst>
                              <p:par>
                                <p:cTn id="66" presetID="14" presetClass="entr" presetSubtype="10" fill="hold" nodeType="afterEffect">
                                  <p:stCondLst>
                                    <p:cond delay="500"/>
                                  </p:stCondLst>
                                  <p:childTnLst>
                                    <p:set>
                                      <p:cBhvr>
                                        <p:cTn id="67" dur="1" fill="hold">
                                          <p:stCondLst>
                                            <p:cond delay="0"/>
                                          </p:stCondLst>
                                        </p:cTn>
                                        <p:tgtEl>
                                          <p:spTgt spid="60"/>
                                        </p:tgtEl>
                                        <p:attrNameLst>
                                          <p:attrName>style.visibility</p:attrName>
                                        </p:attrNameLst>
                                      </p:cBhvr>
                                      <p:to>
                                        <p:strVal val="visible"/>
                                      </p:to>
                                    </p:set>
                                    <p:animEffect transition="in" filter="randombar(horizontal)">
                                      <p:cBhvr>
                                        <p:cTn id="68" dur="500"/>
                                        <p:tgtEl>
                                          <p:spTgt spid="60"/>
                                        </p:tgtEl>
                                      </p:cBhvr>
                                    </p:animEffect>
                                  </p:childTnLst>
                                </p:cTn>
                              </p:par>
                            </p:childTnLst>
                          </p:cTn>
                        </p:par>
                        <p:par>
                          <p:cTn id="69" fill="hold">
                            <p:stCondLst>
                              <p:cond delay="24500"/>
                            </p:stCondLst>
                            <p:childTnLst>
                              <p:par>
                                <p:cTn id="70" presetID="6" presetClass="entr" presetSubtype="16" fill="hold" grpId="0" nodeType="afterEffect">
                                  <p:stCondLst>
                                    <p:cond delay="500"/>
                                  </p:stCondLst>
                                  <p:childTnLst>
                                    <p:set>
                                      <p:cBhvr>
                                        <p:cTn id="71" dur="1" fill="hold">
                                          <p:stCondLst>
                                            <p:cond delay="0"/>
                                          </p:stCondLst>
                                        </p:cTn>
                                        <p:tgtEl>
                                          <p:spTgt spid="58"/>
                                        </p:tgtEl>
                                        <p:attrNameLst>
                                          <p:attrName>style.visibility</p:attrName>
                                        </p:attrNameLst>
                                      </p:cBhvr>
                                      <p:to>
                                        <p:strVal val="visible"/>
                                      </p:to>
                                    </p:set>
                                    <p:animEffect transition="in" filter="circle(in)">
                                      <p:cBhvr>
                                        <p:cTn id="72" dur="2000"/>
                                        <p:tgtEl>
                                          <p:spTgt spid="58"/>
                                        </p:tgtEl>
                                      </p:cBhvr>
                                    </p:animEffect>
                                  </p:childTnLst>
                                </p:cTn>
                              </p:par>
                            </p:childTnLst>
                          </p:cTn>
                        </p:par>
                        <p:par>
                          <p:cTn id="73" fill="hold">
                            <p:stCondLst>
                              <p:cond delay="27000"/>
                            </p:stCondLst>
                            <p:childTnLst>
                              <p:par>
                                <p:cTn id="74" presetID="2" presetClass="entr" presetSubtype="4" fill="hold" grpId="0" nodeType="afterEffect">
                                  <p:stCondLst>
                                    <p:cond delay="500"/>
                                  </p:stCondLst>
                                  <p:childTnLst>
                                    <p:set>
                                      <p:cBhvr>
                                        <p:cTn id="75" dur="1" fill="hold">
                                          <p:stCondLst>
                                            <p:cond delay="0"/>
                                          </p:stCondLst>
                                        </p:cTn>
                                        <p:tgtEl>
                                          <p:spTgt spid="57"/>
                                        </p:tgtEl>
                                        <p:attrNameLst>
                                          <p:attrName>style.visibility</p:attrName>
                                        </p:attrNameLst>
                                      </p:cBhvr>
                                      <p:to>
                                        <p:strVal val="visible"/>
                                      </p:to>
                                    </p:set>
                                    <p:anim calcmode="lin" valueType="num">
                                      <p:cBhvr additive="base">
                                        <p:cTn id="76" dur="500" fill="hold"/>
                                        <p:tgtEl>
                                          <p:spTgt spid="57"/>
                                        </p:tgtEl>
                                        <p:attrNameLst>
                                          <p:attrName>ppt_x</p:attrName>
                                        </p:attrNameLst>
                                      </p:cBhvr>
                                      <p:tavLst>
                                        <p:tav tm="0">
                                          <p:val>
                                            <p:strVal val="#ppt_x"/>
                                          </p:val>
                                        </p:tav>
                                        <p:tav tm="100000">
                                          <p:val>
                                            <p:strVal val="#ppt_x"/>
                                          </p:val>
                                        </p:tav>
                                      </p:tavLst>
                                    </p:anim>
                                    <p:anim calcmode="lin" valueType="num">
                                      <p:cBhvr additive="base">
                                        <p:cTn id="77" dur="500" fill="hold"/>
                                        <p:tgtEl>
                                          <p:spTgt spid="57"/>
                                        </p:tgtEl>
                                        <p:attrNameLst>
                                          <p:attrName>ppt_y</p:attrName>
                                        </p:attrNameLst>
                                      </p:cBhvr>
                                      <p:tavLst>
                                        <p:tav tm="0">
                                          <p:val>
                                            <p:strVal val="1+#ppt_h/2"/>
                                          </p:val>
                                        </p:tav>
                                        <p:tav tm="100000">
                                          <p:val>
                                            <p:strVal val="#ppt_y"/>
                                          </p:val>
                                        </p:tav>
                                      </p:tavLst>
                                    </p:anim>
                                  </p:childTnLst>
                                </p:cTn>
                              </p:par>
                            </p:childTnLst>
                          </p:cTn>
                        </p:par>
                        <p:par>
                          <p:cTn id="78" fill="hold">
                            <p:stCondLst>
                              <p:cond delay="28000"/>
                            </p:stCondLst>
                            <p:childTnLst>
                              <p:par>
                                <p:cTn id="79" presetID="14" presetClass="entr" presetSubtype="10" fill="hold" nodeType="afterEffect">
                                  <p:stCondLst>
                                    <p:cond delay="500"/>
                                  </p:stCondLst>
                                  <p:childTnLst>
                                    <p:set>
                                      <p:cBhvr>
                                        <p:cTn id="80" dur="1" fill="hold">
                                          <p:stCondLst>
                                            <p:cond delay="0"/>
                                          </p:stCondLst>
                                        </p:cTn>
                                        <p:tgtEl>
                                          <p:spTgt spid="56"/>
                                        </p:tgtEl>
                                        <p:attrNameLst>
                                          <p:attrName>style.visibility</p:attrName>
                                        </p:attrNameLst>
                                      </p:cBhvr>
                                      <p:to>
                                        <p:strVal val="visible"/>
                                      </p:to>
                                    </p:set>
                                    <p:animEffect transition="in" filter="randombar(horizontal)">
                                      <p:cBhvr>
                                        <p:cTn id="81" dur="500"/>
                                        <p:tgtEl>
                                          <p:spTgt spid="56"/>
                                        </p:tgtEl>
                                      </p:cBhvr>
                                    </p:animEffect>
                                  </p:childTnLst>
                                </p:cTn>
                              </p:par>
                            </p:childTnLst>
                          </p:cTn>
                        </p:par>
                        <p:par>
                          <p:cTn id="82" fill="hold">
                            <p:stCondLst>
                              <p:cond delay="29000"/>
                            </p:stCondLst>
                            <p:childTnLst>
                              <p:par>
                                <p:cTn id="83" presetID="10" presetClass="entr" presetSubtype="0" fill="hold" grpId="0" nodeType="afterEffect">
                                  <p:stCondLst>
                                    <p:cond delay="500"/>
                                  </p:stCondLst>
                                  <p:childTnLst>
                                    <p:set>
                                      <p:cBhvr>
                                        <p:cTn id="84" dur="1" fill="hold">
                                          <p:stCondLst>
                                            <p:cond delay="0"/>
                                          </p:stCondLst>
                                        </p:cTn>
                                        <p:tgtEl>
                                          <p:spTgt spid="231"/>
                                        </p:tgtEl>
                                        <p:attrNameLst>
                                          <p:attrName>style.visibility</p:attrName>
                                        </p:attrNameLst>
                                      </p:cBhvr>
                                      <p:to>
                                        <p:strVal val="visible"/>
                                      </p:to>
                                    </p:set>
                                    <p:animEffect transition="in" filter="fade">
                                      <p:cBhvr>
                                        <p:cTn id="85" dur="500"/>
                                        <p:tgtEl>
                                          <p:spTgt spid="231"/>
                                        </p:tgtEl>
                                      </p:cBhvr>
                                    </p:animEffect>
                                  </p:childTnLst>
                                </p:cTn>
                              </p:par>
                            </p:childTnLst>
                          </p:cTn>
                        </p:par>
                        <p:par>
                          <p:cTn id="86" fill="hold">
                            <p:stCondLst>
                              <p:cond delay="30000"/>
                            </p:stCondLst>
                            <p:childTnLst>
                              <p:par>
                                <p:cTn id="87" presetID="14" presetClass="entr" presetSubtype="10" fill="hold" nodeType="afterEffect">
                                  <p:stCondLst>
                                    <p:cond delay="500"/>
                                  </p:stCondLst>
                                  <p:childTnLst>
                                    <p:set>
                                      <p:cBhvr>
                                        <p:cTn id="88" dur="1" fill="hold">
                                          <p:stCondLst>
                                            <p:cond delay="0"/>
                                          </p:stCondLst>
                                        </p:cTn>
                                        <p:tgtEl>
                                          <p:spTgt spid="265"/>
                                        </p:tgtEl>
                                        <p:attrNameLst>
                                          <p:attrName>style.visibility</p:attrName>
                                        </p:attrNameLst>
                                      </p:cBhvr>
                                      <p:to>
                                        <p:strVal val="visible"/>
                                      </p:to>
                                    </p:set>
                                    <p:animEffect transition="in" filter="randombar(horizontal)">
                                      <p:cBhvr>
                                        <p:cTn id="89" dur="500"/>
                                        <p:tgtEl>
                                          <p:spTgt spid="265"/>
                                        </p:tgtEl>
                                      </p:cBhvr>
                                    </p:animEffect>
                                  </p:childTnLst>
                                </p:cTn>
                              </p:par>
                            </p:childTnLst>
                          </p:cTn>
                        </p:par>
                        <p:par>
                          <p:cTn id="90" fill="hold">
                            <p:stCondLst>
                              <p:cond delay="31000"/>
                            </p:stCondLst>
                            <p:childTnLst>
                              <p:par>
                                <p:cTn id="91" presetID="14" presetClass="entr" presetSubtype="10" fill="hold" nodeType="afterEffect">
                                  <p:stCondLst>
                                    <p:cond delay="500"/>
                                  </p:stCondLst>
                                  <p:childTnLst>
                                    <p:set>
                                      <p:cBhvr>
                                        <p:cTn id="92" dur="1" fill="hold">
                                          <p:stCondLst>
                                            <p:cond delay="0"/>
                                          </p:stCondLst>
                                        </p:cTn>
                                        <p:tgtEl>
                                          <p:spTgt spid="145"/>
                                        </p:tgtEl>
                                        <p:attrNameLst>
                                          <p:attrName>style.visibility</p:attrName>
                                        </p:attrNameLst>
                                      </p:cBhvr>
                                      <p:to>
                                        <p:strVal val="visible"/>
                                      </p:to>
                                    </p:set>
                                    <p:animEffect transition="in" filter="randombar(horizontal)">
                                      <p:cBhvr>
                                        <p:cTn id="93" dur="500"/>
                                        <p:tgtEl>
                                          <p:spTgt spid="145"/>
                                        </p:tgtEl>
                                      </p:cBhvr>
                                    </p:animEffect>
                                  </p:childTnLst>
                                </p:cTn>
                              </p:par>
                            </p:childTnLst>
                          </p:cTn>
                        </p:par>
                        <p:par>
                          <p:cTn id="94" fill="hold">
                            <p:stCondLst>
                              <p:cond delay="32000"/>
                            </p:stCondLst>
                            <p:childTnLst>
                              <p:par>
                                <p:cTn id="95" presetID="6" presetClass="entr" presetSubtype="16" fill="hold" grpId="0" nodeType="afterEffect">
                                  <p:stCondLst>
                                    <p:cond delay="500"/>
                                  </p:stCondLst>
                                  <p:childTnLst>
                                    <p:set>
                                      <p:cBhvr>
                                        <p:cTn id="96" dur="1" fill="hold">
                                          <p:stCondLst>
                                            <p:cond delay="0"/>
                                          </p:stCondLst>
                                        </p:cTn>
                                        <p:tgtEl>
                                          <p:spTgt spid="136"/>
                                        </p:tgtEl>
                                        <p:attrNameLst>
                                          <p:attrName>style.visibility</p:attrName>
                                        </p:attrNameLst>
                                      </p:cBhvr>
                                      <p:to>
                                        <p:strVal val="visible"/>
                                      </p:to>
                                    </p:set>
                                    <p:animEffect transition="in" filter="circle(in)">
                                      <p:cBhvr>
                                        <p:cTn id="97" dur="2000"/>
                                        <p:tgtEl>
                                          <p:spTgt spid="136"/>
                                        </p:tgtEl>
                                      </p:cBhvr>
                                    </p:animEffect>
                                  </p:childTnLst>
                                </p:cTn>
                              </p:par>
                            </p:childTnLst>
                          </p:cTn>
                        </p:par>
                        <p:par>
                          <p:cTn id="98" fill="hold">
                            <p:stCondLst>
                              <p:cond delay="34500"/>
                            </p:stCondLst>
                            <p:childTnLst>
                              <p:par>
                                <p:cTn id="99" presetID="14" presetClass="entr" presetSubtype="10" fill="hold" nodeType="afterEffect">
                                  <p:stCondLst>
                                    <p:cond delay="500"/>
                                  </p:stCondLst>
                                  <p:childTnLst>
                                    <p:set>
                                      <p:cBhvr>
                                        <p:cTn id="100" dur="1" fill="hold">
                                          <p:stCondLst>
                                            <p:cond delay="0"/>
                                          </p:stCondLst>
                                        </p:cTn>
                                        <p:tgtEl>
                                          <p:spTgt spid="184"/>
                                        </p:tgtEl>
                                        <p:attrNameLst>
                                          <p:attrName>style.visibility</p:attrName>
                                        </p:attrNameLst>
                                      </p:cBhvr>
                                      <p:to>
                                        <p:strVal val="visible"/>
                                      </p:to>
                                    </p:set>
                                    <p:animEffect transition="in" filter="randombar(horizontal)">
                                      <p:cBhvr>
                                        <p:cTn id="101" dur="500"/>
                                        <p:tgtEl>
                                          <p:spTgt spid="184"/>
                                        </p:tgtEl>
                                      </p:cBhvr>
                                    </p:animEffect>
                                  </p:childTnLst>
                                </p:cTn>
                              </p:par>
                            </p:childTnLst>
                          </p:cTn>
                        </p:par>
                        <p:par>
                          <p:cTn id="102" fill="hold">
                            <p:stCondLst>
                              <p:cond delay="35500"/>
                            </p:stCondLst>
                            <p:childTnLst>
                              <p:par>
                                <p:cTn id="103" presetID="6" presetClass="entr" presetSubtype="16" fill="hold" grpId="0" nodeType="afterEffect">
                                  <p:stCondLst>
                                    <p:cond delay="500"/>
                                  </p:stCondLst>
                                  <p:childTnLst>
                                    <p:set>
                                      <p:cBhvr>
                                        <p:cTn id="104" dur="1" fill="hold">
                                          <p:stCondLst>
                                            <p:cond delay="0"/>
                                          </p:stCondLst>
                                        </p:cTn>
                                        <p:tgtEl>
                                          <p:spTgt spid="172"/>
                                        </p:tgtEl>
                                        <p:attrNameLst>
                                          <p:attrName>style.visibility</p:attrName>
                                        </p:attrNameLst>
                                      </p:cBhvr>
                                      <p:to>
                                        <p:strVal val="visible"/>
                                      </p:to>
                                    </p:set>
                                    <p:animEffect transition="in" filter="circle(in)">
                                      <p:cBhvr>
                                        <p:cTn id="105" dur="2000"/>
                                        <p:tgtEl>
                                          <p:spTgt spid="172"/>
                                        </p:tgtEl>
                                      </p:cBhvr>
                                    </p:animEffect>
                                  </p:childTnLst>
                                </p:cTn>
                              </p:par>
                            </p:childTnLst>
                          </p:cTn>
                        </p:par>
                        <p:par>
                          <p:cTn id="106" fill="hold">
                            <p:stCondLst>
                              <p:cond delay="38000"/>
                            </p:stCondLst>
                            <p:childTnLst>
                              <p:par>
                                <p:cTn id="107" presetID="14" presetClass="entr" presetSubtype="10" fill="hold" nodeType="afterEffect">
                                  <p:stCondLst>
                                    <p:cond delay="500"/>
                                  </p:stCondLst>
                                  <p:childTnLst>
                                    <p:set>
                                      <p:cBhvr>
                                        <p:cTn id="108" dur="1" fill="hold">
                                          <p:stCondLst>
                                            <p:cond delay="0"/>
                                          </p:stCondLst>
                                        </p:cTn>
                                        <p:tgtEl>
                                          <p:spTgt spid="190"/>
                                        </p:tgtEl>
                                        <p:attrNameLst>
                                          <p:attrName>style.visibility</p:attrName>
                                        </p:attrNameLst>
                                      </p:cBhvr>
                                      <p:to>
                                        <p:strVal val="visible"/>
                                      </p:to>
                                    </p:set>
                                    <p:animEffect transition="in" filter="randombar(horizontal)">
                                      <p:cBhvr>
                                        <p:cTn id="109" dur="500"/>
                                        <p:tgtEl>
                                          <p:spTgt spid="190"/>
                                        </p:tgtEl>
                                      </p:cBhvr>
                                    </p:animEffect>
                                  </p:childTnLst>
                                </p:cTn>
                              </p:par>
                            </p:childTnLst>
                          </p:cTn>
                        </p:par>
                        <p:par>
                          <p:cTn id="110" fill="hold">
                            <p:stCondLst>
                              <p:cond delay="39000"/>
                            </p:stCondLst>
                            <p:childTnLst>
                              <p:par>
                                <p:cTn id="111" presetID="6" presetClass="entr" presetSubtype="16" fill="hold" grpId="0" nodeType="afterEffect">
                                  <p:stCondLst>
                                    <p:cond delay="500"/>
                                  </p:stCondLst>
                                  <p:childTnLst>
                                    <p:set>
                                      <p:cBhvr>
                                        <p:cTn id="112" dur="1" fill="hold">
                                          <p:stCondLst>
                                            <p:cond delay="0"/>
                                          </p:stCondLst>
                                        </p:cTn>
                                        <p:tgtEl>
                                          <p:spTgt spid="185"/>
                                        </p:tgtEl>
                                        <p:attrNameLst>
                                          <p:attrName>style.visibility</p:attrName>
                                        </p:attrNameLst>
                                      </p:cBhvr>
                                      <p:to>
                                        <p:strVal val="visible"/>
                                      </p:to>
                                    </p:set>
                                    <p:animEffect transition="in" filter="circle(in)">
                                      <p:cBhvr>
                                        <p:cTn id="113" dur="2000"/>
                                        <p:tgtEl>
                                          <p:spTgt spid="185"/>
                                        </p:tgtEl>
                                      </p:cBhvr>
                                    </p:animEffect>
                                  </p:childTnLst>
                                </p:cTn>
                              </p:par>
                            </p:childTnLst>
                          </p:cTn>
                        </p:par>
                        <p:par>
                          <p:cTn id="114" fill="hold">
                            <p:stCondLst>
                              <p:cond delay="41500"/>
                            </p:stCondLst>
                            <p:childTnLst>
                              <p:par>
                                <p:cTn id="115" presetID="2" presetClass="entr" presetSubtype="4" fill="hold" grpId="0" nodeType="afterEffect">
                                  <p:stCondLst>
                                    <p:cond delay="500"/>
                                  </p:stCondLst>
                                  <p:childTnLst>
                                    <p:set>
                                      <p:cBhvr>
                                        <p:cTn id="116" dur="1" fill="hold">
                                          <p:stCondLst>
                                            <p:cond delay="0"/>
                                          </p:stCondLst>
                                        </p:cTn>
                                        <p:tgtEl>
                                          <p:spTgt spid="244"/>
                                        </p:tgtEl>
                                        <p:attrNameLst>
                                          <p:attrName>style.visibility</p:attrName>
                                        </p:attrNameLst>
                                      </p:cBhvr>
                                      <p:to>
                                        <p:strVal val="visible"/>
                                      </p:to>
                                    </p:set>
                                    <p:anim calcmode="lin" valueType="num">
                                      <p:cBhvr additive="base">
                                        <p:cTn id="117" dur="500" fill="hold"/>
                                        <p:tgtEl>
                                          <p:spTgt spid="244"/>
                                        </p:tgtEl>
                                        <p:attrNameLst>
                                          <p:attrName>ppt_x</p:attrName>
                                        </p:attrNameLst>
                                      </p:cBhvr>
                                      <p:tavLst>
                                        <p:tav tm="0">
                                          <p:val>
                                            <p:strVal val="#ppt_x"/>
                                          </p:val>
                                        </p:tav>
                                        <p:tav tm="100000">
                                          <p:val>
                                            <p:strVal val="#ppt_x"/>
                                          </p:val>
                                        </p:tav>
                                      </p:tavLst>
                                    </p:anim>
                                    <p:anim calcmode="lin" valueType="num">
                                      <p:cBhvr additive="base">
                                        <p:cTn id="118" dur="500" fill="hold"/>
                                        <p:tgtEl>
                                          <p:spTgt spid="244"/>
                                        </p:tgtEl>
                                        <p:attrNameLst>
                                          <p:attrName>ppt_y</p:attrName>
                                        </p:attrNameLst>
                                      </p:cBhvr>
                                      <p:tavLst>
                                        <p:tav tm="0">
                                          <p:val>
                                            <p:strVal val="1+#ppt_h/2"/>
                                          </p:val>
                                        </p:tav>
                                        <p:tav tm="100000">
                                          <p:val>
                                            <p:strVal val="#ppt_y"/>
                                          </p:val>
                                        </p:tav>
                                      </p:tavLst>
                                    </p:anim>
                                  </p:childTnLst>
                                </p:cTn>
                              </p:par>
                            </p:childTnLst>
                          </p:cTn>
                        </p:par>
                        <p:par>
                          <p:cTn id="119" fill="hold">
                            <p:stCondLst>
                              <p:cond delay="42500"/>
                            </p:stCondLst>
                            <p:childTnLst>
                              <p:par>
                                <p:cTn id="120" presetID="14" presetClass="entr" presetSubtype="10" fill="hold" nodeType="afterEffect">
                                  <p:stCondLst>
                                    <p:cond delay="500"/>
                                  </p:stCondLst>
                                  <p:childTnLst>
                                    <p:set>
                                      <p:cBhvr>
                                        <p:cTn id="121" dur="1" fill="hold">
                                          <p:stCondLst>
                                            <p:cond delay="0"/>
                                          </p:stCondLst>
                                        </p:cTn>
                                        <p:tgtEl>
                                          <p:spTgt spid="241"/>
                                        </p:tgtEl>
                                        <p:attrNameLst>
                                          <p:attrName>style.visibility</p:attrName>
                                        </p:attrNameLst>
                                      </p:cBhvr>
                                      <p:to>
                                        <p:strVal val="visible"/>
                                      </p:to>
                                    </p:set>
                                    <p:animEffect transition="in" filter="randombar(horizontal)">
                                      <p:cBhvr>
                                        <p:cTn id="122" dur="500"/>
                                        <p:tgtEl>
                                          <p:spTgt spid="241"/>
                                        </p:tgtEl>
                                      </p:cBhvr>
                                    </p:animEffect>
                                  </p:childTnLst>
                                </p:cTn>
                              </p:par>
                            </p:childTnLst>
                          </p:cTn>
                        </p:par>
                        <p:par>
                          <p:cTn id="123" fill="hold">
                            <p:stCondLst>
                              <p:cond delay="43500"/>
                            </p:stCondLst>
                            <p:childTnLst>
                              <p:par>
                                <p:cTn id="124" presetID="6" presetClass="entr" presetSubtype="16" fill="hold" grpId="0" nodeType="afterEffect">
                                  <p:stCondLst>
                                    <p:cond delay="500"/>
                                  </p:stCondLst>
                                  <p:childTnLst>
                                    <p:set>
                                      <p:cBhvr>
                                        <p:cTn id="125" dur="1" fill="hold">
                                          <p:stCondLst>
                                            <p:cond delay="0"/>
                                          </p:stCondLst>
                                        </p:cTn>
                                        <p:tgtEl>
                                          <p:spTgt spid="232"/>
                                        </p:tgtEl>
                                        <p:attrNameLst>
                                          <p:attrName>style.visibility</p:attrName>
                                        </p:attrNameLst>
                                      </p:cBhvr>
                                      <p:to>
                                        <p:strVal val="visible"/>
                                      </p:to>
                                    </p:set>
                                    <p:animEffect transition="in" filter="circle(in)">
                                      <p:cBhvr>
                                        <p:cTn id="126" dur="2000"/>
                                        <p:tgtEl>
                                          <p:spTgt spid="232"/>
                                        </p:tgtEl>
                                      </p:cBhvr>
                                    </p:animEffect>
                                  </p:childTnLst>
                                </p:cTn>
                              </p:par>
                            </p:childTnLst>
                          </p:cTn>
                        </p:par>
                        <p:par>
                          <p:cTn id="127" fill="hold">
                            <p:stCondLst>
                              <p:cond delay="46000"/>
                            </p:stCondLst>
                            <p:childTnLst>
                              <p:par>
                                <p:cTn id="128" presetID="2" presetClass="entr" presetSubtype="4" fill="hold" grpId="0" nodeType="afterEffect">
                                  <p:stCondLst>
                                    <p:cond delay="500"/>
                                  </p:stCondLst>
                                  <p:childTnLst>
                                    <p:set>
                                      <p:cBhvr>
                                        <p:cTn id="129" dur="1" fill="hold">
                                          <p:stCondLst>
                                            <p:cond delay="0"/>
                                          </p:stCondLst>
                                        </p:cTn>
                                        <p:tgtEl>
                                          <p:spTgt spid="245"/>
                                        </p:tgtEl>
                                        <p:attrNameLst>
                                          <p:attrName>style.visibility</p:attrName>
                                        </p:attrNameLst>
                                      </p:cBhvr>
                                      <p:to>
                                        <p:strVal val="visible"/>
                                      </p:to>
                                    </p:set>
                                    <p:anim calcmode="lin" valueType="num">
                                      <p:cBhvr additive="base">
                                        <p:cTn id="130" dur="500" fill="hold"/>
                                        <p:tgtEl>
                                          <p:spTgt spid="245"/>
                                        </p:tgtEl>
                                        <p:attrNameLst>
                                          <p:attrName>ppt_x</p:attrName>
                                        </p:attrNameLst>
                                      </p:cBhvr>
                                      <p:tavLst>
                                        <p:tav tm="0">
                                          <p:val>
                                            <p:strVal val="#ppt_x"/>
                                          </p:val>
                                        </p:tav>
                                        <p:tav tm="100000">
                                          <p:val>
                                            <p:strVal val="#ppt_x"/>
                                          </p:val>
                                        </p:tav>
                                      </p:tavLst>
                                    </p:anim>
                                    <p:anim calcmode="lin" valueType="num">
                                      <p:cBhvr additive="base">
                                        <p:cTn id="131" dur="500" fill="hold"/>
                                        <p:tgtEl>
                                          <p:spTgt spid="245"/>
                                        </p:tgtEl>
                                        <p:attrNameLst>
                                          <p:attrName>ppt_y</p:attrName>
                                        </p:attrNameLst>
                                      </p:cBhvr>
                                      <p:tavLst>
                                        <p:tav tm="0">
                                          <p:val>
                                            <p:strVal val="1+#ppt_h/2"/>
                                          </p:val>
                                        </p:tav>
                                        <p:tav tm="100000">
                                          <p:val>
                                            <p:strVal val="#ppt_y"/>
                                          </p:val>
                                        </p:tav>
                                      </p:tavLst>
                                    </p:anim>
                                  </p:childTnLst>
                                </p:cTn>
                              </p:par>
                            </p:childTnLst>
                          </p:cTn>
                        </p:par>
                        <p:par>
                          <p:cTn id="132" fill="hold">
                            <p:stCondLst>
                              <p:cond delay="47000"/>
                            </p:stCondLst>
                            <p:childTnLst>
                              <p:par>
                                <p:cTn id="133" presetID="14" presetClass="entr" presetSubtype="10" fill="hold" nodeType="afterEffect">
                                  <p:stCondLst>
                                    <p:cond delay="500"/>
                                  </p:stCondLst>
                                  <p:childTnLst>
                                    <p:set>
                                      <p:cBhvr>
                                        <p:cTn id="134" dur="1" fill="hold">
                                          <p:stCondLst>
                                            <p:cond delay="0"/>
                                          </p:stCondLst>
                                        </p:cTn>
                                        <p:tgtEl>
                                          <p:spTgt spid="238"/>
                                        </p:tgtEl>
                                        <p:attrNameLst>
                                          <p:attrName>style.visibility</p:attrName>
                                        </p:attrNameLst>
                                      </p:cBhvr>
                                      <p:to>
                                        <p:strVal val="visible"/>
                                      </p:to>
                                    </p:set>
                                    <p:animEffect transition="in" filter="randombar(horizontal)">
                                      <p:cBhvr>
                                        <p:cTn id="135" dur="500"/>
                                        <p:tgtEl>
                                          <p:spTgt spid="238"/>
                                        </p:tgtEl>
                                      </p:cBhvr>
                                    </p:animEffect>
                                  </p:childTnLst>
                                </p:cTn>
                              </p:par>
                            </p:childTnLst>
                          </p:cTn>
                        </p:par>
                        <p:par>
                          <p:cTn id="136" fill="hold">
                            <p:stCondLst>
                              <p:cond delay="48000"/>
                            </p:stCondLst>
                            <p:childTnLst>
                              <p:par>
                                <p:cTn id="137" presetID="6" presetClass="entr" presetSubtype="16" fill="hold" grpId="0" nodeType="afterEffect">
                                  <p:stCondLst>
                                    <p:cond delay="500"/>
                                  </p:stCondLst>
                                  <p:childTnLst>
                                    <p:set>
                                      <p:cBhvr>
                                        <p:cTn id="138" dur="1" fill="hold">
                                          <p:stCondLst>
                                            <p:cond delay="0"/>
                                          </p:stCondLst>
                                        </p:cTn>
                                        <p:tgtEl>
                                          <p:spTgt spid="237"/>
                                        </p:tgtEl>
                                        <p:attrNameLst>
                                          <p:attrName>style.visibility</p:attrName>
                                        </p:attrNameLst>
                                      </p:cBhvr>
                                      <p:to>
                                        <p:strVal val="visible"/>
                                      </p:to>
                                    </p:set>
                                    <p:animEffect transition="in" filter="circle(in)">
                                      <p:cBhvr>
                                        <p:cTn id="139" dur="2000"/>
                                        <p:tgtEl>
                                          <p:spTgt spid="237"/>
                                        </p:tgtEl>
                                      </p:cBhvr>
                                    </p:animEffect>
                                  </p:childTnLst>
                                </p:cTn>
                              </p:par>
                            </p:childTnLst>
                          </p:cTn>
                        </p:par>
                        <p:par>
                          <p:cTn id="140" fill="hold">
                            <p:stCondLst>
                              <p:cond delay="50500"/>
                            </p:stCondLst>
                            <p:childTnLst>
                              <p:par>
                                <p:cTn id="141" presetID="14" presetClass="entr" presetSubtype="10" fill="hold" nodeType="afterEffect">
                                  <p:stCondLst>
                                    <p:cond delay="500"/>
                                  </p:stCondLst>
                                  <p:childTnLst>
                                    <p:set>
                                      <p:cBhvr>
                                        <p:cTn id="142" dur="1" fill="hold">
                                          <p:stCondLst>
                                            <p:cond delay="0"/>
                                          </p:stCondLst>
                                        </p:cTn>
                                        <p:tgtEl>
                                          <p:spTgt spid="146"/>
                                        </p:tgtEl>
                                        <p:attrNameLst>
                                          <p:attrName>style.visibility</p:attrName>
                                        </p:attrNameLst>
                                      </p:cBhvr>
                                      <p:to>
                                        <p:strVal val="visible"/>
                                      </p:to>
                                    </p:set>
                                    <p:animEffect transition="in" filter="randombar(horizontal)">
                                      <p:cBhvr>
                                        <p:cTn id="143" dur="500"/>
                                        <p:tgtEl>
                                          <p:spTgt spid="146"/>
                                        </p:tgtEl>
                                      </p:cBhvr>
                                    </p:animEffect>
                                  </p:childTnLst>
                                </p:cTn>
                              </p:par>
                            </p:childTnLst>
                          </p:cTn>
                        </p:par>
                        <p:par>
                          <p:cTn id="144" fill="hold">
                            <p:stCondLst>
                              <p:cond delay="51500"/>
                            </p:stCondLst>
                            <p:childTnLst>
                              <p:par>
                                <p:cTn id="145" presetID="6" presetClass="entr" presetSubtype="16" fill="hold" grpId="0" nodeType="afterEffect">
                                  <p:stCondLst>
                                    <p:cond delay="500"/>
                                  </p:stCondLst>
                                  <p:childTnLst>
                                    <p:set>
                                      <p:cBhvr>
                                        <p:cTn id="146" dur="1" fill="hold">
                                          <p:stCondLst>
                                            <p:cond delay="0"/>
                                          </p:stCondLst>
                                        </p:cTn>
                                        <p:tgtEl>
                                          <p:spTgt spid="137"/>
                                        </p:tgtEl>
                                        <p:attrNameLst>
                                          <p:attrName>style.visibility</p:attrName>
                                        </p:attrNameLst>
                                      </p:cBhvr>
                                      <p:to>
                                        <p:strVal val="visible"/>
                                      </p:to>
                                    </p:set>
                                    <p:animEffect transition="in" filter="circle(in)">
                                      <p:cBhvr>
                                        <p:cTn id="147" dur="2000"/>
                                        <p:tgtEl>
                                          <p:spTgt spid="137"/>
                                        </p:tgtEl>
                                      </p:cBhvr>
                                    </p:animEffect>
                                  </p:childTnLst>
                                </p:cTn>
                              </p:par>
                            </p:childTnLst>
                          </p:cTn>
                        </p:par>
                        <p:par>
                          <p:cTn id="148" fill="hold">
                            <p:stCondLst>
                              <p:cond delay="54000"/>
                            </p:stCondLst>
                            <p:childTnLst>
                              <p:par>
                                <p:cTn id="149" presetID="14" presetClass="entr" presetSubtype="10" fill="hold" nodeType="afterEffect">
                                  <p:stCondLst>
                                    <p:cond delay="500"/>
                                  </p:stCondLst>
                                  <p:childTnLst>
                                    <p:set>
                                      <p:cBhvr>
                                        <p:cTn id="150" dur="1" fill="hold">
                                          <p:stCondLst>
                                            <p:cond delay="0"/>
                                          </p:stCondLst>
                                        </p:cTn>
                                        <p:tgtEl>
                                          <p:spTgt spid="196"/>
                                        </p:tgtEl>
                                        <p:attrNameLst>
                                          <p:attrName>style.visibility</p:attrName>
                                        </p:attrNameLst>
                                      </p:cBhvr>
                                      <p:to>
                                        <p:strVal val="visible"/>
                                      </p:to>
                                    </p:set>
                                    <p:animEffect transition="in" filter="randombar(horizontal)">
                                      <p:cBhvr>
                                        <p:cTn id="151" dur="500"/>
                                        <p:tgtEl>
                                          <p:spTgt spid="196"/>
                                        </p:tgtEl>
                                      </p:cBhvr>
                                    </p:animEffect>
                                  </p:childTnLst>
                                </p:cTn>
                              </p:par>
                            </p:childTnLst>
                          </p:cTn>
                        </p:par>
                        <p:par>
                          <p:cTn id="152" fill="hold">
                            <p:stCondLst>
                              <p:cond delay="55000"/>
                            </p:stCondLst>
                            <p:childTnLst>
                              <p:par>
                                <p:cTn id="153" presetID="6" presetClass="entr" presetSubtype="16" fill="hold" grpId="0" nodeType="afterEffect">
                                  <p:stCondLst>
                                    <p:cond delay="500"/>
                                  </p:stCondLst>
                                  <p:childTnLst>
                                    <p:set>
                                      <p:cBhvr>
                                        <p:cTn id="154" dur="1" fill="hold">
                                          <p:stCondLst>
                                            <p:cond delay="0"/>
                                          </p:stCondLst>
                                        </p:cTn>
                                        <p:tgtEl>
                                          <p:spTgt spid="193"/>
                                        </p:tgtEl>
                                        <p:attrNameLst>
                                          <p:attrName>style.visibility</p:attrName>
                                        </p:attrNameLst>
                                      </p:cBhvr>
                                      <p:to>
                                        <p:strVal val="visible"/>
                                      </p:to>
                                    </p:set>
                                    <p:animEffect transition="in" filter="circle(in)">
                                      <p:cBhvr>
                                        <p:cTn id="155" dur="2000"/>
                                        <p:tgtEl>
                                          <p:spTgt spid="193"/>
                                        </p:tgtEl>
                                      </p:cBhvr>
                                    </p:animEffect>
                                  </p:childTnLst>
                                </p:cTn>
                              </p:par>
                            </p:childTnLst>
                          </p:cTn>
                        </p:par>
                        <p:par>
                          <p:cTn id="156" fill="hold">
                            <p:stCondLst>
                              <p:cond delay="57500"/>
                            </p:stCondLst>
                            <p:childTnLst>
                              <p:par>
                                <p:cTn id="157" presetID="14" presetClass="entr" presetSubtype="10" fill="hold" nodeType="afterEffect">
                                  <p:stCondLst>
                                    <p:cond delay="500"/>
                                  </p:stCondLst>
                                  <p:childTnLst>
                                    <p:set>
                                      <p:cBhvr>
                                        <p:cTn id="158" dur="1" fill="hold">
                                          <p:stCondLst>
                                            <p:cond delay="0"/>
                                          </p:stCondLst>
                                        </p:cTn>
                                        <p:tgtEl>
                                          <p:spTgt spid="149"/>
                                        </p:tgtEl>
                                        <p:attrNameLst>
                                          <p:attrName>style.visibility</p:attrName>
                                        </p:attrNameLst>
                                      </p:cBhvr>
                                      <p:to>
                                        <p:strVal val="visible"/>
                                      </p:to>
                                    </p:set>
                                    <p:animEffect transition="in" filter="randombar(horizontal)">
                                      <p:cBhvr>
                                        <p:cTn id="159" dur="500"/>
                                        <p:tgtEl>
                                          <p:spTgt spid="149"/>
                                        </p:tgtEl>
                                      </p:cBhvr>
                                    </p:animEffect>
                                  </p:childTnLst>
                                </p:cTn>
                              </p:par>
                            </p:childTnLst>
                          </p:cTn>
                        </p:par>
                        <p:par>
                          <p:cTn id="160" fill="hold">
                            <p:stCondLst>
                              <p:cond delay="58500"/>
                            </p:stCondLst>
                            <p:childTnLst>
                              <p:par>
                                <p:cTn id="161" presetID="6" presetClass="entr" presetSubtype="16" fill="hold" grpId="0" nodeType="afterEffect">
                                  <p:stCondLst>
                                    <p:cond delay="500"/>
                                  </p:stCondLst>
                                  <p:childTnLst>
                                    <p:set>
                                      <p:cBhvr>
                                        <p:cTn id="162" dur="1" fill="hold">
                                          <p:stCondLst>
                                            <p:cond delay="0"/>
                                          </p:stCondLst>
                                        </p:cTn>
                                        <p:tgtEl>
                                          <p:spTgt spid="138"/>
                                        </p:tgtEl>
                                        <p:attrNameLst>
                                          <p:attrName>style.visibility</p:attrName>
                                        </p:attrNameLst>
                                      </p:cBhvr>
                                      <p:to>
                                        <p:strVal val="visible"/>
                                      </p:to>
                                    </p:set>
                                    <p:animEffect transition="in" filter="circle(in)">
                                      <p:cBhvr>
                                        <p:cTn id="163" dur="2000"/>
                                        <p:tgtEl>
                                          <p:spTgt spid="138"/>
                                        </p:tgtEl>
                                      </p:cBhvr>
                                    </p:animEffect>
                                  </p:childTnLst>
                                </p:cTn>
                              </p:par>
                            </p:childTnLst>
                          </p:cTn>
                        </p:par>
                        <p:par>
                          <p:cTn id="164" fill="hold">
                            <p:stCondLst>
                              <p:cond delay="61000"/>
                            </p:stCondLst>
                            <p:childTnLst>
                              <p:par>
                                <p:cTn id="165" presetID="14" presetClass="entr" presetSubtype="10" fill="hold" nodeType="afterEffect">
                                  <p:stCondLst>
                                    <p:cond delay="500"/>
                                  </p:stCondLst>
                                  <p:childTnLst>
                                    <p:set>
                                      <p:cBhvr>
                                        <p:cTn id="166" dur="1" fill="hold">
                                          <p:stCondLst>
                                            <p:cond delay="0"/>
                                          </p:stCondLst>
                                        </p:cTn>
                                        <p:tgtEl>
                                          <p:spTgt spid="279"/>
                                        </p:tgtEl>
                                        <p:attrNameLst>
                                          <p:attrName>style.visibility</p:attrName>
                                        </p:attrNameLst>
                                      </p:cBhvr>
                                      <p:to>
                                        <p:strVal val="visible"/>
                                      </p:to>
                                    </p:set>
                                    <p:animEffect transition="in" filter="randombar(horizontal)">
                                      <p:cBhvr>
                                        <p:cTn id="167" dur="500"/>
                                        <p:tgtEl>
                                          <p:spTgt spid="279"/>
                                        </p:tgtEl>
                                      </p:cBhvr>
                                    </p:animEffect>
                                  </p:childTnLst>
                                </p:cTn>
                              </p:par>
                            </p:childTnLst>
                          </p:cTn>
                        </p:par>
                        <p:par>
                          <p:cTn id="168" fill="hold">
                            <p:stCondLst>
                              <p:cond delay="62000"/>
                            </p:stCondLst>
                            <p:childTnLst>
                              <p:par>
                                <p:cTn id="169" presetID="6" presetClass="entr" presetSubtype="16" fill="hold" grpId="0" nodeType="afterEffect">
                                  <p:stCondLst>
                                    <p:cond delay="500"/>
                                  </p:stCondLst>
                                  <p:childTnLst>
                                    <p:set>
                                      <p:cBhvr>
                                        <p:cTn id="170" dur="1" fill="hold">
                                          <p:stCondLst>
                                            <p:cond delay="0"/>
                                          </p:stCondLst>
                                        </p:cTn>
                                        <p:tgtEl>
                                          <p:spTgt spid="225"/>
                                        </p:tgtEl>
                                        <p:attrNameLst>
                                          <p:attrName>style.visibility</p:attrName>
                                        </p:attrNameLst>
                                      </p:cBhvr>
                                      <p:to>
                                        <p:strVal val="visible"/>
                                      </p:to>
                                    </p:set>
                                    <p:animEffect transition="in" filter="circle(in)">
                                      <p:cBhvr>
                                        <p:cTn id="171" dur="2000"/>
                                        <p:tgtEl>
                                          <p:spTgt spid="225"/>
                                        </p:tgtEl>
                                      </p:cBhvr>
                                    </p:animEffect>
                                  </p:childTnLst>
                                </p:cTn>
                              </p:par>
                            </p:childTnLst>
                          </p:cTn>
                        </p:par>
                        <p:par>
                          <p:cTn id="172" fill="hold">
                            <p:stCondLst>
                              <p:cond delay="64500"/>
                            </p:stCondLst>
                            <p:childTnLst>
                              <p:par>
                                <p:cTn id="173" presetID="14" presetClass="entr" presetSubtype="10" fill="hold" nodeType="afterEffect">
                                  <p:stCondLst>
                                    <p:cond delay="500"/>
                                  </p:stCondLst>
                                  <p:childTnLst>
                                    <p:set>
                                      <p:cBhvr>
                                        <p:cTn id="174" dur="1" fill="hold">
                                          <p:stCondLst>
                                            <p:cond delay="0"/>
                                          </p:stCondLst>
                                        </p:cTn>
                                        <p:tgtEl>
                                          <p:spTgt spid="150"/>
                                        </p:tgtEl>
                                        <p:attrNameLst>
                                          <p:attrName>style.visibility</p:attrName>
                                        </p:attrNameLst>
                                      </p:cBhvr>
                                      <p:to>
                                        <p:strVal val="visible"/>
                                      </p:to>
                                    </p:set>
                                    <p:animEffect transition="in" filter="randombar(horizontal)">
                                      <p:cBhvr>
                                        <p:cTn id="175" dur="500"/>
                                        <p:tgtEl>
                                          <p:spTgt spid="150"/>
                                        </p:tgtEl>
                                      </p:cBhvr>
                                    </p:animEffect>
                                  </p:childTnLst>
                                </p:cTn>
                              </p:par>
                            </p:childTnLst>
                          </p:cTn>
                        </p:par>
                        <p:par>
                          <p:cTn id="176" fill="hold">
                            <p:stCondLst>
                              <p:cond delay="65500"/>
                            </p:stCondLst>
                            <p:childTnLst>
                              <p:par>
                                <p:cTn id="177" presetID="6" presetClass="entr" presetSubtype="16" fill="hold" grpId="0" nodeType="afterEffect">
                                  <p:stCondLst>
                                    <p:cond delay="500"/>
                                  </p:stCondLst>
                                  <p:childTnLst>
                                    <p:set>
                                      <p:cBhvr>
                                        <p:cTn id="178" dur="1" fill="hold">
                                          <p:stCondLst>
                                            <p:cond delay="0"/>
                                          </p:stCondLst>
                                        </p:cTn>
                                        <p:tgtEl>
                                          <p:spTgt spid="139"/>
                                        </p:tgtEl>
                                        <p:attrNameLst>
                                          <p:attrName>style.visibility</p:attrName>
                                        </p:attrNameLst>
                                      </p:cBhvr>
                                      <p:to>
                                        <p:strVal val="visible"/>
                                      </p:to>
                                    </p:set>
                                    <p:animEffect transition="in" filter="circle(in)">
                                      <p:cBhvr>
                                        <p:cTn id="179" dur="2000"/>
                                        <p:tgtEl>
                                          <p:spTgt spid="139"/>
                                        </p:tgtEl>
                                      </p:cBhvr>
                                    </p:animEffect>
                                  </p:childTnLst>
                                </p:cTn>
                              </p:par>
                            </p:childTnLst>
                          </p:cTn>
                        </p:par>
                        <p:par>
                          <p:cTn id="180" fill="hold">
                            <p:stCondLst>
                              <p:cond delay="68000"/>
                            </p:stCondLst>
                            <p:childTnLst>
                              <p:par>
                                <p:cTn id="181" presetID="14" presetClass="entr" presetSubtype="10" fill="hold" nodeType="afterEffect">
                                  <p:stCondLst>
                                    <p:cond delay="500"/>
                                  </p:stCondLst>
                                  <p:childTnLst>
                                    <p:set>
                                      <p:cBhvr>
                                        <p:cTn id="182" dur="1" fill="hold">
                                          <p:stCondLst>
                                            <p:cond delay="0"/>
                                          </p:stCondLst>
                                        </p:cTn>
                                        <p:tgtEl>
                                          <p:spTgt spid="222"/>
                                        </p:tgtEl>
                                        <p:attrNameLst>
                                          <p:attrName>style.visibility</p:attrName>
                                        </p:attrNameLst>
                                      </p:cBhvr>
                                      <p:to>
                                        <p:strVal val="visible"/>
                                      </p:to>
                                    </p:set>
                                    <p:animEffect transition="in" filter="randombar(horizontal)">
                                      <p:cBhvr>
                                        <p:cTn id="183" dur="500"/>
                                        <p:tgtEl>
                                          <p:spTgt spid="222"/>
                                        </p:tgtEl>
                                      </p:cBhvr>
                                    </p:animEffect>
                                  </p:childTnLst>
                                </p:cTn>
                              </p:par>
                            </p:childTnLst>
                          </p:cTn>
                        </p:par>
                        <p:par>
                          <p:cTn id="184" fill="hold">
                            <p:stCondLst>
                              <p:cond delay="69000"/>
                            </p:stCondLst>
                            <p:childTnLst>
                              <p:par>
                                <p:cTn id="185" presetID="6" presetClass="entr" presetSubtype="16" fill="hold" grpId="0" nodeType="afterEffect">
                                  <p:stCondLst>
                                    <p:cond delay="500"/>
                                  </p:stCondLst>
                                  <p:childTnLst>
                                    <p:set>
                                      <p:cBhvr>
                                        <p:cTn id="186" dur="1" fill="hold">
                                          <p:stCondLst>
                                            <p:cond delay="0"/>
                                          </p:stCondLst>
                                        </p:cTn>
                                        <p:tgtEl>
                                          <p:spTgt spid="221"/>
                                        </p:tgtEl>
                                        <p:attrNameLst>
                                          <p:attrName>style.visibility</p:attrName>
                                        </p:attrNameLst>
                                      </p:cBhvr>
                                      <p:to>
                                        <p:strVal val="visible"/>
                                      </p:to>
                                    </p:set>
                                    <p:animEffect transition="in" filter="circle(in)">
                                      <p:cBhvr>
                                        <p:cTn id="187" dur="2000"/>
                                        <p:tgtEl>
                                          <p:spTgt spid="221"/>
                                        </p:tgtEl>
                                      </p:cBhvr>
                                    </p:animEffect>
                                  </p:childTnLst>
                                </p:cTn>
                              </p:par>
                            </p:childTnLst>
                          </p:cTn>
                        </p:par>
                        <p:par>
                          <p:cTn id="188" fill="hold">
                            <p:stCondLst>
                              <p:cond delay="71500"/>
                            </p:stCondLst>
                            <p:childTnLst>
                              <p:par>
                                <p:cTn id="189" presetID="14" presetClass="entr" presetSubtype="10" fill="hold" nodeType="afterEffect">
                                  <p:stCondLst>
                                    <p:cond delay="500"/>
                                  </p:stCondLst>
                                  <p:childTnLst>
                                    <p:set>
                                      <p:cBhvr>
                                        <p:cTn id="190" dur="1" fill="hold">
                                          <p:stCondLst>
                                            <p:cond delay="0"/>
                                          </p:stCondLst>
                                        </p:cTn>
                                        <p:tgtEl>
                                          <p:spTgt spid="312"/>
                                        </p:tgtEl>
                                        <p:attrNameLst>
                                          <p:attrName>style.visibility</p:attrName>
                                        </p:attrNameLst>
                                      </p:cBhvr>
                                      <p:to>
                                        <p:strVal val="visible"/>
                                      </p:to>
                                    </p:set>
                                    <p:animEffect transition="in" filter="randombar(horizontal)">
                                      <p:cBhvr>
                                        <p:cTn id="191" dur="500"/>
                                        <p:tgtEl>
                                          <p:spTgt spid="312"/>
                                        </p:tgtEl>
                                      </p:cBhvr>
                                    </p:animEffect>
                                  </p:childTnLst>
                                </p:cTn>
                              </p:par>
                            </p:childTnLst>
                          </p:cTn>
                        </p:par>
                        <p:par>
                          <p:cTn id="192" fill="hold">
                            <p:stCondLst>
                              <p:cond delay="72500"/>
                            </p:stCondLst>
                            <p:childTnLst>
                              <p:par>
                                <p:cTn id="193" presetID="21" presetClass="entr" presetSubtype="1" fill="hold" grpId="0" nodeType="afterEffect">
                                  <p:stCondLst>
                                    <p:cond delay="500"/>
                                  </p:stCondLst>
                                  <p:childTnLst>
                                    <p:set>
                                      <p:cBhvr>
                                        <p:cTn id="194" dur="1" fill="hold">
                                          <p:stCondLst>
                                            <p:cond delay="0"/>
                                          </p:stCondLst>
                                        </p:cTn>
                                        <p:tgtEl>
                                          <p:spTgt spid="311"/>
                                        </p:tgtEl>
                                        <p:attrNameLst>
                                          <p:attrName>style.visibility</p:attrName>
                                        </p:attrNameLst>
                                      </p:cBhvr>
                                      <p:to>
                                        <p:strVal val="visible"/>
                                      </p:to>
                                    </p:set>
                                    <p:animEffect transition="in" filter="wheel(1)">
                                      <p:cBhvr>
                                        <p:cTn id="195" dur="2000"/>
                                        <p:tgtEl>
                                          <p:spTgt spid="311"/>
                                        </p:tgtEl>
                                      </p:cBhvr>
                                    </p:animEffect>
                                  </p:childTnLst>
                                </p:cTn>
                              </p:par>
                            </p:childTnLst>
                          </p:cTn>
                        </p:par>
                      </p:childTnLst>
                    </p:cTn>
                  </p:par>
                  <p:par>
                    <p:cTn id="196" fill="hold">
                      <p:stCondLst>
                        <p:cond delay="indefinite"/>
                      </p:stCondLst>
                      <p:childTnLst>
                        <p:par>
                          <p:cTn id="197" fill="hold">
                            <p:stCondLst>
                              <p:cond delay="0"/>
                            </p:stCondLst>
                            <p:childTnLst>
                              <p:par>
                                <p:cTn id="198" presetID="45" presetClass="entr" presetSubtype="0" fill="hold" grpId="0" nodeType="clickEffect">
                                  <p:stCondLst>
                                    <p:cond delay="500"/>
                                  </p:stCondLst>
                                  <p:childTnLst>
                                    <p:set>
                                      <p:cBhvr>
                                        <p:cTn id="199" dur="1" fill="hold">
                                          <p:stCondLst>
                                            <p:cond delay="0"/>
                                          </p:stCondLst>
                                        </p:cTn>
                                        <p:tgtEl>
                                          <p:spTgt spid="4"/>
                                        </p:tgtEl>
                                        <p:attrNameLst>
                                          <p:attrName>style.visibility</p:attrName>
                                        </p:attrNameLst>
                                      </p:cBhvr>
                                      <p:to>
                                        <p:strVal val="visible"/>
                                      </p:to>
                                    </p:set>
                                    <p:animEffect transition="in" filter="fade">
                                      <p:cBhvr>
                                        <p:cTn id="200" dur="2000"/>
                                        <p:tgtEl>
                                          <p:spTgt spid="4"/>
                                        </p:tgtEl>
                                      </p:cBhvr>
                                    </p:animEffect>
                                    <p:anim calcmode="lin" valueType="num">
                                      <p:cBhvr>
                                        <p:cTn id="201" dur="2000" fill="hold"/>
                                        <p:tgtEl>
                                          <p:spTgt spid="4"/>
                                        </p:tgtEl>
                                        <p:attrNameLst>
                                          <p:attrName>ppt_w</p:attrName>
                                        </p:attrNameLst>
                                      </p:cBhvr>
                                      <p:tavLst>
                                        <p:tav tm="0" fmla="#ppt_w*sin(2.5*pi*$)">
                                          <p:val>
                                            <p:fltVal val="0"/>
                                          </p:val>
                                        </p:tav>
                                        <p:tav tm="100000">
                                          <p:val>
                                            <p:fltVal val="1"/>
                                          </p:val>
                                        </p:tav>
                                      </p:tavLst>
                                    </p:anim>
                                    <p:anim calcmode="lin" valueType="num">
                                      <p:cBhvr>
                                        <p:cTn id="202" dur="2000" fill="hold"/>
                                        <p:tgtEl>
                                          <p:spTgt spid="4"/>
                                        </p:tgtEl>
                                        <p:attrNameLst>
                                          <p:attrName>ppt_h</p:attrName>
                                        </p:attrNameLst>
                                      </p:cBhvr>
                                      <p:tavLst>
                                        <p:tav tm="0">
                                          <p:val>
                                            <p:strVal val="#ppt_h"/>
                                          </p:val>
                                        </p:tav>
                                        <p:tav tm="100000">
                                          <p:val>
                                            <p:strVal val="#ppt_h"/>
                                          </p:val>
                                        </p:tav>
                                      </p:tavLst>
                                    </p:anim>
                                  </p:childTnLst>
                                </p:cTn>
                              </p:par>
                            </p:childTnLst>
                          </p:cTn>
                        </p:par>
                        <p:par>
                          <p:cTn id="203" fill="hold">
                            <p:stCondLst>
                              <p:cond delay="2500"/>
                            </p:stCondLst>
                            <p:childTnLst>
                              <p:par>
                                <p:cTn id="204" presetID="14" presetClass="entr" presetSubtype="10" fill="hold" nodeType="afterEffect">
                                  <p:stCondLst>
                                    <p:cond delay="500"/>
                                  </p:stCondLst>
                                  <p:childTnLst>
                                    <p:set>
                                      <p:cBhvr>
                                        <p:cTn id="205" dur="1" fill="hold">
                                          <p:stCondLst>
                                            <p:cond delay="0"/>
                                          </p:stCondLst>
                                        </p:cTn>
                                        <p:tgtEl>
                                          <p:spTgt spid="319"/>
                                        </p:tgtEl>
                                        <p:attrNameLst>
                                          <p:attrName>style.visibility</p:attrName>
                                        </p:attrNameLst>
                                      </p:cBhvr>
                                      <p:to>
                                        <p:strVal val="visible"/>
                                      </p:to>
                                    </p:set>
                                    <p:animEffect transition="in" filter="randombar(horizontal)">
                                      <p:cBhvr>
                                        <p:cTn id="206" dur="500"/>
                                        <p:tgtEl>
                                          <p:spTgt spid="319"/>
                                        </p:tgtEl>
                                      </p:cBhvr>
                                    </p:animEffect>
                                  </p:childTnLst>
                                </p:cTn>
                              </p:par>
                            </p:childTnLst>
                          </p:cTn>
                        </p:par>
                        <p:par>
                          <p:cTn id="207" fill="hold">
                            <p:stCondLst>
                              <p:cond delay="3500"/>
                            </p:stCondLst>
                            <p:childTnLst>
                              <p:par>
                                <p:cTn id="208" presetID="14" presetClass="entr" presetSubtype="10" fill="hold" nodeType="afterEffect">
                                  <p:stCondLst>
                                    <p:cond delay="500"/>
                                  </p:stCondLst>
                                  <p:childTnLst>
                                    <p:set>
                                      <p:cBhvr>
                                        <p:cTn id="209" dur="1" fill="hold">
                                          <p:stCondLst>
                                            <p:cond delay="0"/>
                                          </p:stCondLst>
                                        </p:cTn>
                                        <p:tgtEl>
                                          <p:spTgt spid="24"/>
                                        </p:tgtEl>
                                        <p:attrNameLst>
                                          <p:attrName>style.visibility</p:attrName>
                                        </p:attrNameLst>
                                      </p:cBhvr>
                                      <p:to>
                                        <p:strVal val="visible"/>
                                      </p:to>
                                    </p:set>
                                    <p:animEffect transition="in" filter="randombar(horizontal)">
                                      <p:cBhvr>
                                        <p:cTn id="210" dur="500"/>
                                        <p:tgtEl>
                                          <p:spTgt spid="24"/>
                                        </p:tgtEl>
                                      </p:cBhvr>
                                    </p:animEffect>
                                  </p:childTnLst>
                                </p:cTn>
                              </p:par>
                            </p:childTnLst>
                          </p:cTn>
                        </p:par>
                        <p:par>
                          <p:cTn id="211" fill="hold">
                            <p:stCondLst>
                              <p:cond delay="4500"/>
                            </p:stCondLst>
                            <p:childTnLst>
                              <p:par>
                                <p:cTn id="212" presetID="6" presetClass="entr" presetSubtype="16" fill="hold" grpId="0" nodeType="afterEffect">
                                  <p:stCondLst>
                                    <p:cond delay="500"/>
                                  </p:stCondLst>
                                  <p:childTnLst>
                                    <p:set>
                                      <p:cBhvr>
                                        <p:cTn id="213" dur="1" fill="hold">
                                          <p:stCondLst>
                                            <p:cond delay="0"/>
                                          </p:stCondLst>
                                        </p:cTn>
                                        <p:tgtEl>
                                          <p:spTgt spid="20"/>
                                        </p:tgtEl>
                                        <p:attrNameLst>
                                          <p:attrName>style.visibility</p:attrName>
                                        </p:attrNameLst>
                                      </p:cBhvr>
                                      <p:to>
                                        <p:strVal val="visible"/>
                                      </p:to>
                                    </p:set>
                                    <p:animEffect transition="in" filter="circle(in)">
                                      <p:cBhvr>
                                        <p:cTn id="214" dur="2000"/>
                                        <p:tgtEl>
                                          <p:spTgt spid="20"/>
                                        </p:tgtEl>
                                      </p:cBhvr>
                                    </p:animEffect>
                                  </p:childTnLst>
                                </p:cTn>
                              </p:par>
                            </p:childTnLst>
                          </p:cTn>
                        </p:par>
                        <p:par>
                          <p:cTn id="215" fill="hold">
                            <p:stCondLst>
                              <p:cond delay="7000"/>
                            </p:stCondLst>
                            <p:childTnLst>
                              <p:par>
                                <p:cTn id="216" presetID="14" presetClass="entr" presetSubtype="10" fill="hold" nodeType="afterEffect">
                                  <p:stCondLst>
                                    <p:cond delay="500"/>
                                  </p:stCondLst>
                                  <p:childTnLst>
                                    <p:set>
                                      <p:cBhvr>
                                        <p:cTn id="217" dur="1" fill="hold">
                                          <p:stCondLst>
                                            <p:cond delay="0"/>
                                          </p:stCondLst>
                                        </p:cTn>
                                        <p:tgtEl>
                                          <p:spTgt spid="32"/>
                                        </p:tgtEl>
                                        <p:attrNameLst>
                                          <p:attrName>style.visibility</p:attrName>
                                        </p:attrNameLst>
                                      </p:cBhvr>
                                      <p:to>
                                        <p:strVal val="visible"/>
                                      </p:to>
                                    </p:set>
                                    <p:animEffect transition="in" filter="randombar(horizontal)">
                                      <p:cBhvr>
                                        <p:cTn id="218" dur="500"/>
                                        <p:tgtEl>
                                          <p:spTgt spid="32"/>
                                        </p:tgtEl>
                                      </p:cBhvr>
                                    </p:animEffect>
                                  </p:childTnLst>
                                </p:cTn>
                              </p:par>
                            </p:childTnLst>
                          </p:cTn>
                        </p:par>
                        <p:par>
                          <p:cTn id="219" fill="hold">
                            <p:stCondLst>
                              <p:cond delay="8000"/>
                            </p:stCondLst>
                            <p:childTnLst>
                              <p:par>
                                <p:cTn id="220" presetID="2" presetClass="entr" presetSubtype="4" fill="hold" grpId="0" nodeType="afterEffect">
                                  <p:stCondLst>
                                    <p:cond delay="500"/>
                                  </p:stCondLst>
                                  <p:childTnLst>
                                    <p:set>
                                      <p:cBhvr>
                                        <p:cTn id="221" dur="1" fill="hold">
                                          <p:stCondLst>
                                            <p:cond delay="0"/>
                                          </p:stCondLst>
                                        </p:cTn>
                                        <p:tgtEl>
                                          <p:spTgt spid="135"/>
                                        </p:tgtEl>
                                        <p:attrNameLst>
                                          <p:attrName>style.visibility</p:attrName>
                                        </p:attrNameLst>
                                      </p:cBhvr>
                                      <p:to>
                                        <p:strVal val="visible"/>
                                      </p:to>
                                    </p:set>
                                    <p:anim calcmode="lin" valueType="num">
                                      <p:cBhvr additive="base">
                                        <p:cTn id="222" dur="500" fill="hold"/>
                                        <p:tgtEl>
                                          <p:spTgt spid="135"/>
                                        </p:tgtEl>
                                        <p:attrNameLst>
                                          <p:attrName>ppt_x</p:attrName>
                                        </p:attrNameLst>
                                      </p:cBhvr>
                                      <p:tavLst>
                                        <p:tav tm="0">
                                          <p:val>
                                            <p:strVal val="#ppt_x"/>
                                          </p:val>
                                        </p:tav>
                                        <p:tav tm="100000">
                                          <p:val>
                                            <p:strVal val="#ppt_x"/>
                                          </p:val>
                                        </p:tav>
                                      </p:tavLst>
                                    </p:anim>
                                    <p:anim calcmode="lin" valueType="num">
                                      <p:cBhvr additive="base">
                                        <p:cTn id="223" dur="500" fill="hold"/>
                                        <p:tgtEl>
                                          <p:spTgt spid="135"/>
                                        </p:tgtEl>
                                        <p:attrNameLst>
                                          <p:attrName>ppt_y</p:attrName>
                                        </p:attrNameLst>
                                      </p:cBhvr>
                                      <p:tavLst>
                                        <p:tav tm="0">
                                          <p:val>
                                            <p:strVal val="1+#ppt_h/2"/>
                                          </p:val>
                                        </p:tav>
                                        <p:tav tm="100000">
                                          <p:val>
                                            <p:strVal val="#ppt_y"/>
                                          </p:val>
                                        </p:tav>
                                      </p:tavLst>
                                    </p:anim>
                                  </p:childTnLst>
                                </p:cTn>
                              </p:par>
                            </p:childTnLst>
                          </p:cTn>
                        </p:par>
                        <p:par>
                          <p:cTn id="224" fill="hold">
                            <p:stCondLst>
                              <p:cond delay="9000"/>
                            </p:stCondLst>
                            <p:childTnLst>
                              <p:par>
                                <p:cTn id="225" presetID="14" presetClass="entr" presetSubtype="10" fill="hold" nodeType="afterEffect">
                                  <p:stCondLst>
                                    <p:cond delay="500"/>
                                  </p:stCondLst>
                                  <p:childTnLst>
                                    <p:set>
                                      <p:cBhvr>
                                        <p:cTn id="226" dur="1" fill="hold">
                                          <p:stCondLst>
                                            <p:cond delay="0"/>
                                          </p:stCondLst>
                                        </p:cTn>
                                        <p:tgtEl>
                                          <p:spTgt spid="63"/>
                                        </p:tgtEl>
                                        <p:attrNameLst>
                                          <p:attrName>style.visibility</p:attrName>
                                        </p:attrNameLst>
                                      </p:cBhvr>
                                      <p:to>
                                        <p:strVal val="visible"/>
                                      </p:to>
                                    </p:set>
                                    <p:animEffect transition="in" filter="randombar(horizontal)">
                                      <p:cBhvr>
                                        <p:cTn id="227" dur="500"/>
                                        <p:tgtEl>
                                          <p:spTgt spid="63"/>
                                        </p:tgtEl>
                                      </p:cBhvr>
                                    </p:animEffect>
                                  </p:childTnLst>
                                </p:cTn>
                              </p:par>
                            </p:childTnLst>
                          </p:cTn>
                        </p:par>
                        <p:par>
                          <p:cTn id="228" fill="hold">
                            <p:stCondLst>
                              <p:cond delay="10000"/>
                            </p:stCondLst>
                            <p:childTnLst>
                              <p:par>
                                <p:cTn id="229" presetID="6" presetClass="entr" presetSubtype="16" fill="hold" grpId="0" nodeType="afterEffect">
                                  <p:stCondLst>
                                    <p:cond delay="500"/>
                                  </p:stCondLst>
                                  <p:childTnLst>
                                    <p:set>
                                      <p:cBhvr>
                                        <p:cTn id="230" dur="1" fill="hold">
                                          <p:stCondLst>
                                            <p:cond delay="0"/>
                                          </p:stCondLst>
                                        </p:cTn>
                                        <p:tgtEl>
                                          <p:spTgt spid="59"/>
                                        </p:tgtEl>
                                        <p:attrNameLst>
                                          <p:attrName>style.visibility</p:attrName>
                                        </p:attrNameLst>
                                      </p:cBhvr>
                                      <p:to>
                                        <p:strVal val="visible"/>
                                      </p:to>
                                    </p:set>
                                    <p:animEffect transition="in" filter="circle(in)">
                                      <p:cBhvr>
                                        <p:cTn id="231" dur="2000"/>
                                        <p:tgtEl>
                                          <p:spTgt spid="59"/>
                                        </p:tgtEl>
                                      </p:cBhvr>
                                    </p:animEffect>
                                  </p:childTnLst>
                                </p:cTn>
                              </p:par>
                            </p:childTnLst>
                          </p:cTn>
                        </p:par>
                        <p:par>
                          <p:cTn id="232" fill="hold">
                            <p:stCondLst>
                              <p:cond delay="12500"/>
                            </p:stCondLst>
                            <p:childTnLst>
                              <p:par>
                                <p:cTn id="233" presetID="10" presetClass="entr" presetSubtype="0" fill="hold" grpId="0" nodeType="afterEffect">
                                  <p:stCondLst>
                                    <p:cond delay="500"/>
                                  </p:stCondLst>
                                  <p:childTnLst>
                                    <p:set>
                                      <p:cBhvr>
                                        <p:cTn id="234" dur="1" fill="hold">
                                          <p:stCondLst>
                                            <p:cond delay="0"/>
                                          </p:stCondLst>
                                        </p:cTn>
                                        <p:tgtEl>
                                          <p:spTgt spid="248"/>
                                        </p:tgtEl>
                                        <p:attrNameLst>
                                          <p:attrName>style.visibility</p:attrName>
                                        </p:attrNameLst>
                                      </p:cBhvr>
                                      <p:to>
                                        <p:strVal val="visible"/>
                                      </p:to>
                                    </p:set>
                                    <p:animEffect transition="in" filter="fade">
                                      <p:cBhvr>
                                        <p:cTn id="235" dur="500"/>
                                        <p:tgtEl>
                                          <p:spTgt spid="248"/>
                                        </p:tgtEl>
                                      </p:cBhvr>
                                    </p:animEffect>
                                  </p:childTnLst>
                                </p:cTn>
                              </p:par>
                            </p:childTnLst>
                          </p:cTn>
                        </p:par>
                        <p:par>
                          <p:cTn id="236" fill="hold">
                            <p:stCondLst>
                              <p:cond delay="13500"/>
                            </p:stCondLst>
                            <p:childTnLst>
                              <p:par>
                                <p:cTn id="237" presetID="14" presetClass="entr" presetSubtype="10" fill="hold" nodeType="afterEffect">
                                  <p:stCondLst>
                                    <p:cond delay="500"/>
                                  </p:stCondLst>
                                  <p:childTnLst>
                                    <p:set>
                                      <p:cBhvr>
                                        <p:cTn id="238" dur="1" fill="hold">
                                          <p:stCondLst>
                                            <p:cond delay="0"/>
                                          </p:stCondLst>
                                        </p:cTn>
                                        <p:tgtEl>
                                          <p:spTgt spid="266"/>
                                        </p:tgtEl>
                                        <p:attrNameLst>
                                          <p:attrName>style.visibility</p:attrName>
                                        </p:attrNameLst>
                                      </p:cBhvr>
                                      <p:to>
                                        <p:strVal val="visible"/>
                                      </p:to>
                                    </p:set>
                                    <p:animEffect transition="in" filter="randombar(horizontal)">
                                      <p:cBhvr>
                                        <p:cTn id="239" dur="500"/>
                                        <p:tgtEl>
                                          <p:spTgt spid="266"/>
                                        </p:tgtEl>
                                      </p:cBhvr>
                                    </p:animEffect>
                                  </p:childTnLst>
                                </p:cTn>
                              </p:par>
                            </p:childTnLst>
                          </p:cTn>
                        </p:par>
                        <p:par>
                          <p:cTn id="240" fill="hold">
                            <p:stCondLst>
                              <p:cond delay="14500"/>
                            </p:stCondLst>
                            <p:childTnLst>
                              <p:par>
                                <p:cTn id="241" presetID="14" presetClass="entr" presetSubtype="10" fill="hold" nodeType="afterEffect">
                                  <p:stCondLst>
                                    <p:cond delay="500"/>
                                  </p:stCondLst>
                                  <p:childTnLst>
                                    <p:set>
                                      <p:cBhvr>
                                        <p:cTn id="242" dur="1" fill="hold">
                                          <p:stCondLst>
                                            <p:cond delay="0"/>
                                          </p:stCondLst>
                                        </p:cTn>
                                        <p:tgtEl>
                                          <p:spTgt spid="315"/>
                                        </p:tgtEl>
                                        <p:attrNameLst>
                                          <p:attrName>style.visibility</p:attrName>
                                        </p:attrNameLst>
                                      </p:cBhvr>
                                      <p:to>
                                        <p:strVal val="visible"/>
                                      </p:to>
                                    </p:set>
                                    <p:animEffect transition="in" filter="randombar(horizontal)">
                                      <p:cBhvr>
                                        <p:cTn id="243" dur="500"/>
                                        <p:tgtEl>
                                          <p:spTgt spid="315"/>
                                        </p:tgtEl>
                                      </p:cBhvr>
                                    </p:animEffect>
                                  </p:childTnLst>
                                </p:cTn>
                              </p:par>
                            </p:childTnLst>
                          </p:cTn>
                        </p:par>
                        <p:par>
                          <p:cTn id="244" fill="hold">
                            <p:stCondLst>
                              <p:cond delay="15500"/>
                            </p:stCondLst>
                            <p:childTnLst>
                              <p:par>
                                <p:cTn id="245" presetID="6" presetClass="entr" presetSubtype="16" fill="hold" grpId="0" nodeType="afterEffect">
                                  <p:stCondLst>
                                    <p:cond delay="500"/>
                                  </p:stCondLst>
                                  <p:childTnLst>
                                    <p:set>
                                      <p:cBhvr>
                                        <p:cTn id="246" dur="1" fill="hold">
                                          <p:stCondLst>
                                            <p:cond delay="0"/>
                                          </p:stCondLst>
                                        </p:cTn>
                                        <p:tgtEl>
                                          <p:spTgt spid="310"/>
                                        </p:tgtEl>
                                        <p:attrNameLst>
                                          <p:attrName>style.visibility</p:attrName>
                                        </p:attrNameLst>
                                      </p:cBhvr>
                                      <p:to>
                                        <p:strVal val="visible"/>
                                      </p:to>
                                    </p:set>
                                    <p:animEffect transition="in" filter="circle(in)">
                                      <p:cBhvr>
                                        <p:cTn id="247" dur="2000"/>
                                        <p:tgtEl>
                                          <p:spTgt spid="310"/>
                                        </p:tgtEl>
                                      </p:cBhvr>
                                    </p:animEffect>
                                  </p:childTnLst>
                                </p:cTn>
                              </p:par>
                            </p:childTnLst>
                          </p:cTn>
                        </p:par>
                        <p:par>
                          <p:cTn id="248" fill="hold">
                            <p:stCondLst>
                              <p:cond delay="18000"/>
                            </p:stCondLst>
                            <p:childTnLst>
                              <p:par>
                                <p:cTn id="249" presetID="14" presetClass="entr" presetSubtype="10" fill="hold" nodeType="afterEffect">
                                  <p:stCondLst>
                                    <p:cond delay="500"/>
                                  </p:stCondLst>
                                  <p:childTnLst>
                                    <p:set>
                                      <p:cBhvr>
                                        <p:cTn id="250" dur="1" fill="hold">
                                          <p:stCondLst>
                                            <p:cond delay="0"/>
                                          </p:stCondLst>
                                        </p:cTn>
                                        <p:tgtEl>
                                          <p:spTgt spid="151"/>
                                        </p:tgtEl>
                                        <p:attrNameLst>
                                          <p:attrName>style.visibility</p:attrName>
                                        </p:attrNameLst>
                                      </p:cBhvr>
                                      <p:to>
                                        <p:strVal val="visible"/>
                                      </p:to>
                                    </p:set>
                                    <p:animEffect transition="in" filter="randombar(horizontal)">
                                      <p:cBhvr>
                                        <p:cTn id="251" dur="500"/>
                                        <p:tgtEl>
                                          <p:spTgt spid="151"/>
                                        </p:tgtEl>
                                      </p:cBhvr>
                                    </p:animEffect>
                                  </p:childTnLst>
                                </p:cTn>
                              </p:par>
                            </p:childTnLst>
                          </p:cTn>
                        </p:par>
                        <p:par>
                          <p:cTn id="252" fill="hold">
                            <p:stCondLst>
                              <p:cond delay="19000"/>
                            </p:stCondLst>
                            <p:childTnLst>
                              <p:par>
                                <p:cTn id="253" presetID="6" presetClass="entr" presetSubtype="16" fill="hold" grpId="0" nodeType="afterEffect">
                                  <p:stCondLst>
                                    <p:cond delay="500"/>
                                  </p:stCondLst>
                                  <p:childTnLst>
                                    <p:set>
                                      <p:cBhvr>
                                        <p:cTn id="254" dur="1" fill="hold">
                                          <p:stCondLst>
                                            <p:cond delay="0"/>
                                          </p:stCondLst>
                                        </p:cTn>
                                        <p:tgtEl>
                                          <p:spTgt spid="140"/>
                                        </p:tgtEl>
                                        <p:attrNameLst>
                                          <p:attrName>style.visibility</p:attrName>
                                        </p:attrNameLst>
                                      </p:cBhvr>
                                      <p:to>
                                        <p:strVal val="visible"/>
                                      </p:to>
                                    </p:set>
                                    <p:animEffect transition="in" filter="circle(in)">
                                      <p:cBhvr>
                                        <p:cTn id="255" dur="2000"/>
                                        <p:tgtEl>
                                          <p:spTgt spid="140"/>
                                        </p:tgtEl>
                                      </p:cBhvr>
                                    </p:animEffect>
                                  </p:childTnLst>
                                </p:cTn>
                              </p:par>
                            </p:childTnLst>
                          </p:cTn>
                        </p:par>
                        <p:par>
                          <p:cTn id="256" fill="hold">
                            <p:stCondLst>
                              <p:cond delay="21500"/>
                            </p:stCondLst>
                            <p:childTnLst>
                              <p:par>
                                <p:cTn id="257" presetID="14" presetClass="entr" presetSubtype="10" fill="hold" nodeType="afterEffect">
                                  <p:stCondLst>
                                    <p:cond delay="500"/>
                                  </p:stCondLst>
                                  <p:childTnLst>
                                    <p:set>
                                      <p:cBhvr>
                                        <p:cTn id="258" dur="1" fill="hold">
                                          <p:stCondLst>
                                            <p:cond delay="0"/>
                                          </p:stCondLst>
                                        </p:cTn>
                                        <p:tgtEl>
                                          <p:spTgt spid="214"/>
                                        </p:tgtEl>
                                        <p:attrNameLst>
                                          <p:attrName>style.visibility</p:attrName>
                                        </p:attrNameLst>
                                      </p:cBhvr>
                                      <p:to>
                                        <p:strVal val="visible"/>
                                      </p:to>
                                    </p:set>
                                    <p:animEffect transition="in" filter="randombar(horizontal)">
                                      <p:cBhvr>
                                        <p:cTn id="259" dur="500"/>
                                        <p:tgtEl>
                                          <p:spTgt spid="214"/>
                                        </p:tgtEl>
                                      </p:cBhvr>
                                    </p:animEffect>
                                  </p:childTnLst>
                                </p:cTn>
                              </p:par>
                            </p:childTnLst>
                          </p:cTn>
                        </p:par>
                        <p:par>
                          <p:cTn id="260" fill="hold">
                            <p:stCondLst>
                              <p:cond delay="22500"/>
                            </p:stCondLst>
                            <p:childTnLst>
                              <p:par>
                                <p:cTn id="261" presetID="6" presetClass="entr" presetSubtype="16" fill="hold" grpId="0" nodeType="afterEffect">
                                  <p:stCondLst>
                                    <p:cond delay="500"/>
                                  </p:stCondLst>
                                  <p:childTnLst>
                                    <p:set>
                                      <p:cBhvr>
                                        <p:cTn id="262" dur="1" fill="hold">
                                          <p:stCondLst>
                                            <p:cond delay="0"/>
                                          </p:stCondLst>
                                        </p:cTn>
                                        <p:tgtEl>
                                          <p:spTgt spid="204"/>
                                        </p:tgtEl>
                                        <p:attrNameLst>
                                          <p:attrName>style.visibility</p:attrName>
                                        </p:attrNameLst>
                                      </p:cBhvr>
                                      <p:to>
                                        <p:strVal val="visible"/>
                                      </p:to>
                                    </p:set>
                                    <p:animEffect transition="in" filter="circle(in)">
                                      <p:cBhvr>
                                        <p:cTn id="263" dur="2000"/>
                                        <p:tgtEl>
                                          <p:spTgt spid="204"/>
                                        </p:tgtEl>
                                      </p:cBhvr>
                                    </p:animEffect>
                                  </p:childTnLst>
                                </p:cTn>
                              </p:par>
                            </p:childTnLst>
                          </p:cTn>
                        </p:par>
                        <p:par>
                          <p:cTn id="264" fill="hold">
                            <p:stCondLst>
                              <p:cond delay="25000"/>
                            </p:stCondLst>
                            <p:childTnLst>
                              <p:par>
                                <p:cTn id="265" presetID="14" presetClass="entr" presetSubtype="10" fill="hold" nodeType="afterEffect">
                                  <p:stCondLst>
                                    <p:cond delay="500"/>
                                  </p:stCondLst>
                                  <p:childTnLst>
                                    <p:set>
                                      <p:cBhvr>
                                        <p:cTn id="266" dur="1" fill="hold">
                                          <p:stCondLst>
                                            <p:cond delay="0"/>
                                          </p:stCondLst>
                                        </p:cTn>
                                        <p:tgtEl>
                                          <p:spTgt spid="327"/>
                                        </p:tgtEl>
                                        <p:attrNameLst>
                                          <p:attrName>style.visibility</p:attrName>
                                        </p:attrNameLst>
                                      </p:cBhvr>
                                      <p:to>
                                        <p:strVal val="visible"/>
                                      </p:to>
                                    </p:set>
                                    <p:animEffect transition="in" filter="randombar(horizontal)">
                                      <p:cBhvr>
                                        <p:cTn id="267" dur="500"/>
                                        <p:tgtEl>
                                          <p:spTgt spid="327"/>
                                        </p:tgtEl>
                                      </p:cBhvr>
                                    </p:animEffect>
                                  </p:childTnLst>
                                </p:cTn>
                              </p:par>
                            </p:childTnLst>
                          </p:cTn>
                        </p:par>
                        <p:par>
                          <p:cTn id="268" fill="hold">
                            <p:stCondLst>
                              <p:cond delay="26000"/>
                            </p:stCondLst>
                            <p:childTnLst>
                              <p:par>
                                <p:cTn id="269" presetID="6" presetClass="entr" presetSubtype="16" fill="hold" grpId="0" nodeType="afterEffect">
                                  <p:stCondLst>
                                    <p:cond delay="500"/>
                                  </p:stCondLst>
                                  <p:childTnLst>
                                    <p:set>
                                      <p:cBhvr>
                                        <p:cTn id="270" dur="1" fill="hold">
                                          <p:stCondLst>
                                            <p:cond delay="0"/>
                                          </p:stCondLst>
                                        </p:cTn>
                                        <p:tgtEl>
                                          <p:spTgt spid="325"/>
                                        </p:tgtEl>
                                        <p:attrNameLst>
                                          <p:attrName>style.visibility</p:attrName>
                                        </p:attrNameLst>
                                      </p:cBhvr>
                                      <p:to>
                                        <p:strVal val="visible"/>
                                      </p:to>
                                    </p:set>
                                    <p:animEffect transition="in" filter="circle(in)">
                                      <p:cBhvr>
                                        <p:cTn id="271" dur="2000"/>
                                        <p:tgtEl>
                                          <p:spTgt spid="325"/>
                                        </p:tgtEl>
                                      </p:cBhvr>
                                    </p:animEffect>
                                  </p:childTnLst>
                                </p:cTn>
                              </p:par>
                            </p:childTnLst>
                          </p:cTn>
                        </p:par>
                        <p:par>
                          <p:cTn id="272" fill="hold">
                            <p:stCondLst>
                              <p:cond delay="28500"/>
                            </p:stCondLst>
                            <p:childTnLst>
                              <p:par>
                                <p:cTn id="273" presetID="14" presetClass="entr" presetSubtype="10" fill="hold" nodeType="afterEffect">
                                  <p:stCondLst>
                                    <p:cond delay="500"/>
                                  </p:stCondLst>
                                  <p:childTnLst>
                                    <p:set>
                                      <p:cBhvr>
                                        <p:cTn id="274" dur="1" fill="hold">
                                          <p:stCondLst>
                                            <p:cond delay="0"/>
                                          </p:stCondLst>
                                        </p:cTn>
                                        <p:tgtEl>
                                          <p:spTgt spid="330"/>
                                        </p:tgtEl>
                                        <p:attrNameLst>
                                          <p:attrName>style.visibility</p:attrName>
                                        </p:attrNameLst>
                                      </p:cBhvr>
                                      <p:to>
                                        <p:strVal val="visible"/>
                                      </p:to>
                                    </p:set>
                                    <p:animEffect transition="in" filter="randombar(horizontal)">
                                      <p:cBhvr>
                                        <p:cTn id="275" dur="500"/>
                                        <p:tgtEl>
                                          <p:spTgt spid="330"/>
                                        </p:tgtEl>
                                      </p:cBhvr>
                                    </p:animEffect>
                                  </p:childTnLst>
                                </p:cTn>
                              </p:par>
                            </p:childTnLst>
                          </p:cTn>
                        </p:par>
                        <p:par>
                          <p:cTn id="276" fill="hold">
                            <p:stCondLst>
                              <p:cond delay="29500"/>
                            </p:stCondLst>
                            <p:childTnLst>
                              <p:par>
                                <p:cTn id="277" presetID="6" presetClass="entr" presetSubtype="16" fill="hold" grpId="0" nodeType="afterEffect">
                                  <p:stCondLst>
                                    <p:cond delay="500"/>
                                  </p:stCondLst>
                                  <p:childTnLst>
                                    <p:set>
                                      <p:cBhvr>
                                        <p:cTn id="278" dur="1" fill="hold">
                                          <p:stCondLst>
                                            <p:cond delay="0"/>
                                          </p:stCondLst>
                                        </p:cTn>
                                        <p:tgtEl>
                                          <p:spTgt spid="326"/>
                                        </p:tgtEl>
                                        <p:attrNameLst>
                                          <p:attrName>style.visibility</p:attrName>
                                        </p:attrNameLst>
                                      </p:cBhvr>
                                      <p:to>
                                        <p:strVal val="visible"/>
                                      </p:to>
                                    </p:set>
                                    <p:animEffect transition="in" filter="circle(in)">
                                      <p:cBhvr>
                                        <p:cTn id="279" dur="2000"/>
                                        <p:tgtEl>
                                          <p:spTgt spid="326"/>
                                        </p:tgtEl>
                                      </p:cBhvr>
                                    </p:animEffect>
                                  </p:childTnLst>
                                </p:cTn>
                              </p:par>
                            </p:childTnLst>
                          </p:cTn>
                        </p:par>
                        <p:par>
                          <p:cTn id="280" fill="hold">
                            <p:stCondLst>
                              <p:cond delay="32000"/>
                            </p:stCondLst>
                            <p:childTnLst>
                              <p:par>
                                <p:cTn id="281" presetID="14" presetClass="entr" presetSubtype="10" fill="hold" nodeType="afterEffect">
                                  <p:stCondLst>
                                    <p:cond delay="500"/>
                                  </p:stCondLst>
                                  <p:childTnLst>
                                    <p:set>
                                      <p:cBhvr>
                                        <p:cTn id="282" dur="1" fill="hold">
                                          <p:stCondLst>
                                            <p:cond delay="0"/>
                                          </p:stCondLst>
                                        </p:cTn>
                                        <p:tgtEl>
                                          <p:spTgt spid="217"/>
                                        </p:tgtEl>
                                        <p:attrNameLst>
                                          <p:attrName>style.visibility</p:attrName>
                                        </p:attrNameLst>
                                      </p:cBhvr>
                                      <p:to>
                                        <p:strVal val="visible"/>
                                      </p:to>
                                    </p:set>
                                    <p:animEffect transition="in" filter="randombar(horizontal)">
                                      <p:cBhvr>
                                        <p:cTn id="283" dur="500"/>
                                        <p:tgtEl>
                                          <p:spTgt spid="217"/>
                                        </p:tgtEl>
                                      </p:cBhvr>
                                    </p:animEffect>
                                  </p:childTnLst>
                                </p:cTn>
                              </p:par>
                            </p:childTnLst>
                          </p:cTn>
                        </p:par>
                        <p:par>
                          <p:cTn id="284" fill="hold">
                            <p:stCondLst>
                              <p:cond delay="33000"/>
                            </p:stCondLst>
                            <p:childTnLst>
                              <p:par>
                                <p:cTn id="285" presetID="6" presetClass="entr" presetSubtype="16" fill="hold" grpId="0" nodeType="afterEffect">
                                  <p:stCondLst>
                                    <p:cond delay="500"/>
                                  </p:stCondLst>
                                  <p:childTnLst>
                                    <p:set>
                                      <p:cBhvr>
                                        <p:cTn id="286" dur="1" fill="hold">
                                          <p:stCondLst>
                                            <p:cond delay="0"/>
                                          </p:stCondLst>
                                        </p:cTn>
                                        <p:tgtEl>
                                          <p:spTgt spid="205"/>
                                        </p:tgtEl>
                                        <p:attrNameLst>
                                          <p:attrName>style.visibility</p:attrName>
                                        </p:attrNameLst>
                                      </p:cBhvr>
                                      <p:to>
                                        <p:strVal val="visible"/>
                                      </p:to>
                                    </p:set>
                                    <p:animEffect transition="in" filter="circle(in)">
                                      <p:cBhvr>
                                        <p:cTn id="287" dur="2000"/>
                                        <p:tgtEl>
                                          <p:spTgt spid="205"/>
                                        </p:tgtEl>
                                      </p:cBhvr>
                                    </p:animEffect>
                                  </p:childTnLst>
                                </p:cTn>
                              </p:par>
                            </p:childTnLst>
                          </p:cTn>
                        </p:par>
                        <p:par>
                          <p:cTn id="288" fill="hold">
                            <p:stCondLst>
                              <p:cond delay="35500"/>
                            </p:stCondLst>
                            <p:childTnLst>
                              <p:par>
                                <p:cTn id="289" presetID="14" presetClass="entr" presetSubtype="10" fill="hold" nodeType="afterEffect">
                                  <p:stCondLst>
                                    <p:cond delay="500"/>
                                  </p:stCondLst>
                                  <p:childTnLst>
                                    <p:set>
                                      <p:cBhvr>
                                        <p:cTn id="290" dur="1" fill="hold">
                                          <p:stCondLst>
                                            <p:cond delay="0"/>
                                          </p:stCondLst>
                                        </p:cTn>
                                        <p:tgtEl>
                                          <p:spTgt spid="152"/>
                                        </p:tgtEl>
                                        <p:attrNameLst>
                                          <p:attrName>style.visibility</p:attrName>
                                        </p:attrNameLst>
                                      </p:cBhvr>
                                      <p:to>
                                        <p:strVal val="visible"/>
                                      </p:to>
                                    </p:set>
                                    <p:animEffect transition="in" filter="randombar(horizontal)">
                                      <p:cBhvr>
                                        <p:cTn id="291" dur="500"/>
                                        <p:tgtEl>
                                          <p:spTgt spid="152"/>
                                        </p:tgtEl>
                                      </p:cBhvr>
                                    </p:animEffect>
                                  </p:childTnLst>
                                </p:cTn>
                              </p:par>
                            </p:childTnLst>
                          </p:cTn>
                        </p:par>
                        <p:par>
                          <p:cTn id="292" fill="hold">
                            <p:stCondLst>
                              <p:cond delay="36500"/>
                            </p:stCondLst>
                            <p:childTnLst>
                              <p:par>
                                <p:cTn id="293" presetID="6" presetClass="entr" presetSubtype="16" fill="hold" grpId="0" nodeType="afterEffect">
                                  <p:stCondLst>
                                    <p:cond delay="500"/>
                                  </p:stCondLst>
                                  <p:childTnLst>
                                    <p:set>
                                      <p:cBhvr>
                                        <p:cTn id="294" dur="1" fill="hold">
                                          <p:stCondLst>
                                            <p:cond delay="0"/>
                                          </p:stCondLst>
                                        </p:cTn>
                                        <p:tgtEl>
                                          <p:spTgt spid="141"/>
                                        </p:tgtEl>
                                        <p:attrNameLst>
                                          <p:attrName>style.visibility</p:attrName>
                                        </p:attrNameLst>
                                      </p:cBhvr>
                                      <p:to>
                                        <p:strVal val="visible"/>
                                      </p:to>
                                    </p:set>
                                    <p:animEffect transition="in" filter="circle(in)">
                                      <p:cBhvr>
                                        <p:cTn id="295" dur="2000"/>
                                        <p:tgtEl>
                                          <p:spTgt spid="141"/>
                                        </p:tgtEl>
                                      </p:cBhvr>
                                    </p:animEffect>
                                  </p:childTnLst>
                                </p:cTn>
                              </p:par>
                            </p:childTnLst>
                          </p:cTn>
                        </p:par>
                        <p:par>
                          <p:cTn id="296" fill="hold">
                            <p:stCondLst>
                              <p:cond delay="39000"/>
                            </p:stCondLst>
                            <p:childTnLst>
                              <p:par>
                                <p:cTn id="297" presetID="14" presetClass="entr" presetSubtype="10" fill="hold" nodeType="afterEffect">
                                  <p:stCondLst>
                                    <p:cond delay="500"/>
                                  </p:stCondLst>
                                  <p:childTnLst>
                                    <p:set>
                                      <p:cBhvr>
                                        <p:cTn id="298" dur="1" fill="hold">
                                          <p:stCondLst>
                                            <p:cond delay="0"/>
                                          </p:stCondLst>
                                        </p:cTn>
                                        <p:tgtEl>
                                          <p:spTgt spid="251"/>
                                        </p:tgtEl>
                                        <p:attrNameLst>
                                          <p:attrName>style.visibility</p:attrName>
                                        </p:attrNameLst>
                                      </p:cBhvr>
                                      <p:to>
                                        <p:strVal val="visible"/>
                                      </p:to>
                                    </p:set>
                                    <p:animEffect transition="in" filter="randombar(horizontal)">
                                      <p:cBhvr>
                                        <p:cTn id="299" dur="500"/>
                                        <p:tgtEl>
                                          <p:spTgt spid="251"/>
                                        </p:tgtEl>
                                      </p:cBhvr>
                                    </p:animEffect>
                                  </p:childTnLst>
                                </p:cTn>
                              </p:par>
                            </p:childTnLst>
                          </p:cTn>
                        </p:par>
                        <p:par>
                          <p:cTn id="300" fill="hold">
                            <p:stCondLst>
                              <p:cond delay="40000"/>
                            </p:stCondLst>
                            <p:childTnLst>
                              <p:par>
                                <p:cTn id="301" presetID="6" presetClass="entr" presetSubtype="16" fill="hold" grpId="0" nodeType="afterEffect">
                                  <p:stCondLst>
                                    <p:cond delay="500"/>
                                  </p:stCondLst>
                                  <p:childTnLst>
                                    <p:set>
                                      <p:cBhvr>
                                        <p:cTn id="302" dur="1" fill="hold">
                                          <p:stCondLst>
                                            <p:cond delay="0"/>
                                          </p:stCondLst>
                                        </p:cTn>
                                        <p:tgtEl>
                                          <p:spTgt spid="250"/>
                                        </p:tgtEl>
                                        <p:attrNameLst>
                                          <p:attrName>style.visibility</p:attrName>
                                        </p:attrNameLst>
                                      </p:cBhvr>
                                      <p:to>
                                        <p:strVal val="visible"/>
                                      </p:to>
                                    </p:set>
                                    <p:animEffect transition="in" filter="circle(in)">
                                      <p:cBhvr>
                                        <p:cTn id="303" dur="2000"/>
                                        <p:tgtEl>
                                          <p:spTgt spid="250"/>
                                        </p:tgtEl>
                                      </p:cBhvr>
                                    </p:animEffect>
                                  </p:childTnLst>
                                </p:cTn>
                              </p:par>
                            </p:childTnLst>
                          </p:cTn>
                        </p:par>
                        <p:par>
                          <p:cTn id="304" fill="hold">
                            <p:stCondLst>
                              <p:cond delay="42500"/>
                            </p:stCondLst>
                            <p:childTnLst>
                              <p:par>
                                <p:cTn id="305" presetID="14" presetClass="entr" presetSubtype="10" fill="hold" nodeType="afterEffect">
                                  <p:stCondLst>
                                    <p:cond delay="500"/>
                                  </p:stCondLst>
                                  <p:childTnLst>
                                    <p:set>
                                      <p:cBhvr>
                                        <p:cTn id="306" dur="1" fill="hold">
                                          <p:stCondLst>
                                            <p:cond delay="0"/>
                                          </p:stCondLst>
                                        </p:cTn>
                                        <p:tgtEl>
                                          <p:spTgt spid="153"/>
                                        </p:tgtEl>
                                        <p:attrNameLst>
                                          <p:attrName>style.visibility</p:attrName>
                                        </p:attrNameLst>
                                      </p:cBhvr>
                                      <p:to>
                                        <p:strVal val="visible"/>
                                      </p:to>
                                    </p:set>
                                    <p:animEffect transition="in" filter="randombar(horizontal)">
                                      <p:cBhvr>
                                        <p:cTn id="307" dur="500"/>
                                        <p:tgtEl>
                                          <p:spTgt spid="153"/>
                                        </p:tgtEl>
                                      </p:cBhvr>
                                    </p:animEffect>
                                  </p:childTnLst>
                                </p:cTn>
                              </p:par>
                            </p:childTnLst>
                          </p:cTn>
                        </p:par>
                        <p:par>
                          <p:cTn id="308" fill="hold">
                            <p:stCondLst>
                              <p:cond delay="43500"/>
                            </p:stCondLst>
                            <p:childTnLst>
                              <p:par>
                                <p:cTn id="309" presetID="6" presetClass="entr" presetSubtype="16" fill="hold" grpId="0" nodeType="afterEffect">
                                  <p:stCondLst>
                                    <p:cond delay="500"/>
                                  </p:stCondLst>
                                  <p:childTnLst>
                                    <p:set>
                                      <p:cBhvr>
                                        <p:cTn id="310" dur="1" fill="hold">
                                          <p:stCondLst>
                                            <p:cond delay="0"/>
                                          </p:stCondLst>
                                        </p:cTn>
                                        <p:tgtEl>
                                          <p:spTgt spid="142"/>
                                        </p:tgtEl>
                                        <p:attrNameLst>
                                          <p:attrName>style.visibility</p:attrName>
                                        </p:attrNameLst>
                                      </p:cBhvr>
                                      <p:to>
                                        <p:strVal val="visible"/>
                                      </p:to>
                                    </p:set>
                                    <p:animEffect transition="in" filter="circle(in)">
                                      <p:cBhvr>
                                        <p:cTn id="311" dur="2000"/>
                                        <p:tgtEl>
                                          <p:spTgt spid="142"/>
                                        </p:tgtEl>
                                      </p:cBhvr>
                                    </p:animEffect>
                                  </p:childTnLst>
                                </p:cTn>
                              </p:par>
                            </p:childTnLst>
                          </p:cTn>
                        </p:par>
                        <p:par>
                          <p:cTn id="312" fill="hold">
                            <p:stCondLst>
                              <p:cond delay="46000"/>
                            </p:stCondLst>
                            <p:childTnLst>
                              <p:par>
                                <p:cTn id="313" presetID="14" presetClass="entr" presetSubtype="10" fill="hold" nodeType="afterEffect">
                                  <p:stCondLst>
                                    <p:cond delay="500"/>
                                  </p:stCondLst>
                                  <p:childTnLst>
                                    <p:set>
                                      <p:cBhvr>
                                        <p:cTn id="314" dur="1" fill="hold">
                                          <p:stCondLst>
                                            <p:cond delay="0"/>
                                          </p:stCondLst>
                                        </p:cTn>
                                        <p:tgtEl>
                                          <p:spTgt spid="282"/>
                                        </p:tgtEl>
                                        <p:attrNameLst>
                                          <p:attrName>style.visibility</p:attrName>
                                        </p:attrNameLst>
                                      </p:cBhvr>
                                      <p:to>
                                        <p:strVal val="visible"/>
                                      </p:to>
                                    </p:set>
                                    <p:animEffect transition="in" filter="randombar(horizontal)">
                                      <p:cBhvr>
                                        <p:cTn id="315" dur="500"/>
                                        <p:tgtEl>
                                          <p:spTgt spid="282"/>
                                        </p:tgtEl>
                                      </p:cBhvr>
                                    </p:animEffect>
                                  </p:childTnLst>
                                </p:cTn>
                              </p:par>
                            </p:childTnLst>
                          </p:cTn>
                        </p:par>
                        <p:par>
                          <p:cTn id="316" fill="hold">
                            <p:stCondLst>
                              <p:cond delay="47000"/>
                            </p:stCondLst>
                            <p:childTnLst>
                              <p:par>
                                <p:cTn id="317" presetID="6" presetClass="entr" presetSubtype="16" fill="hold" grpId="0" nodeType="afterEffect">
                                  <p:stCondLst>
                                    <p:cond delay="500"/>
                                  </p:stCondLst>
                                  <p:childTnLst>
                                    <p:set>
                                      <p:cBhvr>
                                        <p:cTn id="318" dur="1" fill="hold">
                                          <p:stCondLst>
                                            <p:cond delay="0"/>
                                          </p:stCondLst>
                                        </p:cTn>
                                        <p:tgtEl>
                                          <p:spTgt spid="257"/>
                                        </p:tgtEl>
                                        <p:attrNameLst>
                                          <p:attrName>style.visibility</p:attrName>
                                        </p:attrNameLst>
                                      </p:cBhvr>
                                      <p:to>
                                        <p:strVal val="visible"/>
                                      </p:to>
                                    </p:set>
                                    <p:animEffect transition="in" filter="circle(in)">
                                      <p:cBhvr>
                                        <p:cTn id="319" dur="2000"/>
                                        <p:tgtEl>
                                          <p:spTgt spid="257"/>
                                        </p:tgtEl>
                                      </p:cBhvr>
                                    </p:animEffect>
                                  </p:childTnLst>
                                </p:cTn>
                              </p:par>
                            </p:childTnLst>
                          </p:cTn>
                        </p:par>
                        <p:par>
                          <p:cTn id="320" fill="hold">
                            <p:stCondLst>
                              <p:cond delay="49500"/>
                            </p:stCondLst>
                            <p:childTnLst>
                              <p:par>
                                <p:cTn id="321" presetID="14" presetClass="entr" presetSubtype="10" fill="hold" nodeType="afterEffect">
                                  <p:stCondLst>
                                    <p:cond delay="500"/>
                                  </p:stCondLst>
                                  <p:childTnLst>
                                    <p:set>
                                      <p:cBhvr>
                                        <p:cTn id="322" dur="1" fill="hold">
                                          <p:stCondLst>
                                            <p:cond delay="0"/>
                                          </p:stCondLst>
                                        </p:cTn>
                                        <p:tgtEl>
                                          <p:spTgt spid="164"/>
                                        </p:tgtEl>
                                        <p:attrNameLst>
                                          <p:attrName>style.visibility</p:attrName>
                                        </p:attrNameLst>
                                      </p:cBhvr>
                                      <p:to>
                                        <p:strVal val="visible"/>
                                      </p:to>
                                    </p:set>
                                    <p:animEffect transition="in" filter="randombar(horizontal)">
                                      <p:cBhvr>
                                        <p:cTn id="323" dur="500"/>
                                        <p:tgtEl>
                                          <p:spTgt spid="164"/>
                                        </p:tgtEl>
                                      </p:cBhvr>
                                    </p:animEffect>
                                  </p:childTnLst>
                                </p:cTn>
                              </p:par>
                            </p:childTnLst>
                          </p:cTn>
                        </p:par>
                        <p:par>
                          <p:cTn id="324" fill="hold">
                            <p:stCondLst>
                              <p:cond delay="50500"/>
                            </p:stCondLst>
                            <p:childTnLst>
                              <p:par>
                                <p:cTn id="325" presetID="6" presetClass="entr" presetSubtype="16" fill="hold" grpId="0" nodeType="afterEffect">
                                  <p:stCondLst>
                                    <p:cond delay="500"/>
                                  </p:stCondLst>
                                  <p:childTnLst>
                                    <p:set>
                                      <p:cBhvr>
                                        <p:cTn id="326" dur="1" fill="hold">
                                          <p:stCondLst>
                                            <p:cond delay="0"/>
                                          </p:stCondLst>
                                        </p:cTn>
                                        <p:tgtEl>
                                          <p:spTgt spid="143"/>
                                        </p:tgtEl>
                                        <p:attrNameLst>
                                          <p:attrName>style.visibility</p:attrName>
                                        </p:attrNameLst>
                                      </p:cBhvr>
                                      <p:to>
                                        <p:strVal val="visible"/>
                                      </p:to>
                                    </p:set>
                                    <p:animEffect transition="in" filter="circle(in)">
                                      <p:cBhvr>
                                        <p:cTn id="327" dur="2000"/>
                                        <p:tgtEl>
                                          <p:spTgt spid="143"/>
                                        </p:tgtEl>
                                      </p:cBhvr>
                                    </p:animEffect>
                                  </p:childTnLst>
                                </p:cTn>
                              </p:par>
                            </p:childTnLst>
                          </p:cTn>
                        </p:par>
                        <p:par>
                          <p:cTn id="328" fill="hold">
                            <p:stCondLst>
                              <p:cond delay="53000"/>
                            </p:stCondLst>
                            <p:childTnLst>
                              <p:par>
                                <p:cTn id="329" presetID="14" presetClass="entr" presetSubtype="10" fill="hold" nodeType="afterEffect">
                                  <p:stCondLst>
                                    <p:cond delay="500"/>
                                  </p:stCondLst>
                                  <p:childTnLst>
                                    <p:set>
                                      <p:cBhvr>
                                        <p:cTn id="330" dur="1" fill="hold">
                                          <p:stCondLst>
                                            <p:cond delay="0"/>
                                          </p:stCondLst>
                                        </p:cTn>
                                        <p:tgtEl>
                                          <p:spTgt spid="208"/>
                                        </p:tgtEl>
                                        <p:attrNameLst>
                                          <p:attrName>style.visibility</p:attrName>
                                        </p:attrNameLst>
                                      </p:cBhvr>
                                      <p:to>
                                        <p:strVal val="visible"/>
                                      </p:to>
                                    </p:set>
                                    <p:animEffect transition="in" filter="randombar(horizontal)">
                                      <p:cBhvr>
                                        <p:cTn id="331" dur="500"/>
                                        <p:tgtEl>
                                          <p:spTgt spid="208"/>
                                        </p:tgtEl>
                                      </p:cBhvr>
                                    </p:animEffect>
                                  </p:childTnLst>
                                </p:cTn>
                              </p:par>
                            </p:childTnLst>
                          </p:cTn>
                        </p:par>
                        <p:par>
                          <p:cTn id="332" fill="hold">
                            <p:stCondLst>
                              <p:cond delay="54000"/>
                            </p:stCondLst>
                            <p:childTnLst>
                              <p:par>
                                <p:cTn id="333" presetID="6" presetClass="entr" presetSubtype="16" fill="hold" grpId="0" nodeType="afterEffect">
                                  <p:stCondLst>
                                    <p:cond delay="500"/>
                                  </p:stCondLst>
                                  <p:childTnLst>
                                    <p:set>
                                      <p:cBhvr>
                                        <p:cTn id="334" dur="1" fill="hold">
                                          <p:stCondLst>
                                            <p:cond delay="0"/>
                                          </p:stCondLst>
                                        </p:cTn>
                                        <p:tgtEl>
                                          <p:spTgt spid="206"/>
                                        </p:tgtEl>
                                        <p:attrNameLst>
                                          <p:attrName>style.visibility</p:attrName>
                                        </p:attrNameLst>
                                      </p:cBhvr>
                                      <p:to>
                                        <p:strVal val="visible"/>
                                      </p:to>
                                    </p:set>
                                    <p:animEffect transition="in" filter="circle(in)">
                                      <p:cBhvr>
                                        <p:cTn id="335" dur="2000"/>
                                        <p:tgtEl>
                                          <p:spTgt spid="206"/>
                                        </p:tgtEl>
                                      </p:cBhvr>
                                    </p:animEffect>
                                  </p:childTnLst>
                                </p:cTn>
                              </p:par>
                            </p:childTnLst>
                          </p:cTn>
                        </p:par>
                        <p:par>
                          <p:cTn id="336" fill="hold">
                            <p:stCondLst>
                              <p:cond delay="56500"/>
                            </p:stCondLst>
                            <p:childTnLst>
                              <p:par>
                                <p:cTn id="337" presetID="14" presetClass="entr" presetSubtype="10" fill="hold" nodeType="afterEffect">
                                  <p:stCondLst>
                                    <p:cond delay="500"/>
                                  </p:stCondLst>
                                  <p:childTnLst>
                                    <p:set>
                                      <p:cBhvr>
                                        <p:cTn id="338" dur="1" fill="hold">
                                          <p:stCondLst>
                                            <p:cond delay="0"/>
                                          </p:stCondLst>
                                        </p:cTn>
                                        <p:tgtEl>
                                          <p:spTgt spid="211"/>
                                        </p:tgtEl>
                                        <p:attrNameLst>
                                          <p:attrName>style.visibility</p:attrName>
                                        </p:attrNameLst>
                                      </p:cBhvr>
                                      <p:to>
                                        <p:strVal val="visible"/>
                                      </p:to>
                                    </p:set>
                                    <p:animEffect transition="in" filter="randombar(horizontal)">
                                      <p:cBhvr>
                                        <p:cTn id="339" dur="500"/>
                                        <p:tgtEl>
                                          <p:spTgt spid="211"/>
                                        </p:tgtEl>
                                      </p:cBhvr>
                                    </p:animEffect>
                                  </p:childTnLst>
                                </p:cTn>
                              </p:par>
                            </p:childTnLst>
                          </p:cTn>
                        </p:par>
                        <p:par>
                          <p:cTn id="340" fill="hold">
                            <p:stCondLst>
                              <p:cond delay="57500"/>
                            </p:stCondLst>
                            <p:childTnLst>
                              <p:par>
                                <p:cTn id="341" presetID="6" presetClass="entr" presetSubtype="16" fill="hold" grpId="0" nodeType="afterEffect">
                                  <p:stCondLst>
                                    <p:cond delay="500"/>
                                  </p:stCondLst>
                                  <p:childTnLst>
                                    <p:set>
                                      <p:cBhvr>
                                        <p:cTn id="342" dur="1" fill="hold">
                                          <p:stCondLst>
                                            <p:cond delay="0"/>
                                          </p:stCondLst>
                                        </p:cTn>
                                        <p:tgtEl>
                                          <p:spTgt spid="207"/>
                                        </p:tgtEl>
                                        <p:attrNameLst>
                                          <p:attrName>style.visibility</p:attrName>
                                        </p:attrNameLst>
                                      </p:cBhvr>
                                      <p:to>
                                        <p:strVal val="visible"/>
                                      </p:to>
                                    </p:set>
                                    <p:animEffect transition="in" filter="circle(in)">
                                      <p:cBhvr>
                                        <p:cTn id="343" dur="2000"/>
                                        <p:tgtEl>
                                          <p:spTgt spid="207"/>
                                        </p:tgtEl>
                                      </p:cBhvr>
                                    </p:animEffect>
                                  </p:childTnLst>
                                </p:cTn>
                              </p:par>
                            </p:childTnLst>
                          </p:cTn>
                        </p:par>
                        <p:par>
                          <p:cTn id="344" fill="hold">
                            <p:stCondLst>
                              <p:cond delay="60000"/>
                            </p:stCondLst>
                            <p:childTnLst>
                              <p:par>
                                <p:cTn id="345" presetID="14" presetClass="entr" presetSubtype="10" fill="hold" nodeType="afterEffect">
                                  <p:stCondLst>
                                    <p:cond delay="500"/>
                                  </p:stCondLst>
                                  <p:childTnLst>
                                    <p:set>
                                      <p:cBhvr>
                                        <p:cTn id="346" dur="1" fill="hold">
                                          <p:stCondLst>
                                            <p:cond delay="0"/>
                                          </p:stCondLst>
                                        </p:cTn>
                                        <p:tgtEl>
                                          <p:spTgt spid="320"/>
                                        </p:tgtEl>
                                        <p:attrNameLst>
                                          <p:attrName>style.visibility</p:attrName>
                                        </p:attrNameLst>
                                      </p:cBhvr>
                                      <p:to>
                                        <p:strVal val="visible"/>
                                      </p:to>
                                    </p:set>
                                    <p:animEffect transition="in" filter="randombar(horizontal)">
                                      <p:cBhvr>
                                        <p:cTn id="347" dur="500"/>
                                        <p:tgtEl>
                                          <p:spTgt spid="320"/>
                                        </p:tgtEl>
                                      </p:cBhvr>
                                    </p:animEffect>
                                  </p:childTnLst>
                                </p:cTn>
                              </p:par>
                            </p:childTnLst>
                          </p:cTn>
                        </p:par>
                        <p:par>
                          <p:cTn id="348" fill="hold">
                            <p:stCondLst>
                              <p:cond delay="61000"/>
                            </p:stCondLst>
                            <p:childTnLst>
                              <p:par>
                                <p:cTn id="349" presetID="16" presetClass="entr" presetSubtype="21" fill="hold" nodeType="afterEffect">
                                  <p:stCondLst>
                                    <p:cond delay="500"/>
                                  </p:stCondLst>
                                  <p:childTnLst>
                                    <p:set>
                                      <p:cBhvr>
                                        <p:cTn id="350" dur="1" fill="hold">
                                          <p:stCondLst>
                                            <p:cond delay="0"/>
                                          </p:stCondLst>
                                        </p:cTn>
                                        <p:tgtEl>
                                          <p:spTgt spid="342"/>
                                        </p:tgtEl>
                                        <p:attrNameLst>
                                          <p:attrName>style.visibility</p:attrName>
                                        </p:attrNameLst>
                                      </p:cBhvr>
                                      <p:to>
                                        <p:strVal val="visible"/>
                                      </p:to>
                                    </p:set>
                                    <p:animEffect transition="in" filter="barn(inVertical)">
                                      <p:cBhvr>
                                        <p:cTn id="351" dur="500"/>
                                        <p:tgtEl>
                                          <p:spTgt spid="342"/>
                                        </p:tgtEl>
                                      </p:cBhvr>
                                    </p:animEffect>
                                  </p:childTnLst>
                                </p:cTn>
                              </p:par>
                            </p:childTnLst>
                          </p:cTn>
                        </p:par>
                        <p:par>
                          <p:cTn id="352" fill="hold">
                            <p:stCondLst>
                              <p:cond delay="62000"/>
                            </p:stCondLst>
                            <p:childTnLst>
                              <p:par>
                                <p:cTn id="353" presetID="22" presetClass="entr" presetSubtype="4" fill="hold" nodeType="afterEffect">
                                  <p:stCondLst>
                                    <p:cond delay="500"/>
                                  </p:stCondLst>
                                  <p:childTnLst>
                                    <p:set>
                                      <p:cBhvr>
                                        <p:cTn id="354" dur="1" fill="hold">
                                          <p:stCondLst>
                                            <p:cond delay="0"/>
                                          </p:stCondLst>
                                        </p:cTn>
                                        <p:tgtEl>
                                          <p:spTgt spid="349"/>
                                        </p:tgtEl>
                                        <p:attrNameLst>
                                          <p:attrName>style.visibility</p:attrName>
                                        </p:attrNameLst>
                                      </p:cBhvr>
                                      <p:to>
                                        <p:strVal val="visible"/>
                                      </p:to>
                                    </p:set>
                                    <p:animEffect transition="in" filter="wipe(down)">
                                      <p:cBhvr>
                                        <p:cTn id="355"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animBg="1"/>
      <p:bldP spid="9" grpId="0" animBg="1"/>
      <p:bldP spid="19" grpId="0" animBg="1"/>
      <p:bldP spid="20" grpId="0" animBg="1"/>
      <p:bldP spid="29" grpId="0" animBg="1"/>
      <p:bldP spid="57" grpId="0"/>
      <p:bldP spid="58" grpId="0" animBg="1"/>
      <p:bldP spid="59" grpId="0" animBg="1"/>
      <p:bldP spid="134" grpId="0"/>
      <p:bldP spid="135" grpId="0"/>
      <p:bldP spid="136" grpId="0" animBg="1"/>
      <p:bldP spid="137" grpId="0" animBg="1"/>
      <p:bldP spid="138" grpId="0" animBg="1"/>
      <p:bldP spid="139" grpId="0" animBg="1"/>
      <p:bldP spid="140" grpId="0" animBg="1"/>
      <p:bldP spid="141" grpId="0" animBg="1"/>
      <p:bldP spid="142" grpId="0" animBg="1"/>
      <p:bldP spid="143" grpId="0" animBg="1"/>
      <p:bldP spid="172" grpId="0" animBg="1"/>
      <p:bldP spid="185" grpId="0" animBg="1"/>
      <p:bldP spid="193" grpId="0" animBg="1"/>
      <p:bldP spid="204" grpId="0" animBg="1"/>
      <p:bldP spid="205" grpId="0" animBg="1"/>
      <p:bldP spid="206" grpId="0" animBg="1"/>
      <p:bldP spid="207" grpId="0" animBg="1"/>
      <p:bldP spid="221" grpId="0" animBg="1"/>
      <p:bldP spid="225" grpId="0" animBg="1"/>
      <p:bldP spid="231" grpId="0" animBg="1"/>
      <p:bldP spid="232" grpId="0" animBg="1"/>
      <p:bldP spid="237" grpId="0" animBg="1"/>
      <p:bldP spid="244" grpId="0"/>
      <p:bldP spid="245" grpId="0"/>
      <p:bldP spid="248" grpId="0" animBg="1"/>
      <p:bldP spid="250" grpId="0" animBg="1"/>
      <p:bldP spid="257" grpId="0" animBg="1"/>
      <p:bldP spid="310" grpId="0" animBg="1"/>
      <p:bldP spid="311" grpId="0" animBg="1"/>
      <p:bldP spid="325" grpId="0" animBg="1"/>
      <p:bldP spid="3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9"/>
          <p:cNvSpPr txBox="1">
            <a:spLocks noGrp="1"/>
          </p:cNvSpPr>
          <p:nvPr>
            <p:ph type="title"/>
          </p:nvPr>
        </p:nvSpPr>
        <p:spPr>
          <a:xfrm>
            <a:off x="457200" y="114300"/>
            <a:ext cx="8229600" cy="742950"/>
          </a:xfrm>
          <a:prstGeom prst="rect">
            <a:avLst/>
          </a:prstGeom>
          <a:solidFill>
            <a:srgbClr val="93B9C3"/>
          </a:solidFill>
          <a:ln>
            <a:noFill/>
          </a:ln>
        </p:spPr>
        <p:txBody>
          <a:bodyPr spcFirstLastPara="1" wrap="square" lIns="91425" tIns="45700" rIns="91425" bIns="45700" anchor="b" anchorCtr="0">
            <a:normAutofit/>
          </a:bodyPr>
          <a:lstStyle/>
          <a:p>
            <a:pPr marL="0" lvl="0" indent="0" algn="ctr" rtl="0">
              <a:spcBef>
                <a:spcPts val="0"/>
              </a:spcBef>
              <a:spcAft>
                <a:spcPts val="0"/>
              </a:spcAft>
              <a:buClr>
                <a:schemeClr val="dk1"/>
              </a:buClr>
              <a:buSzPts val="3200"/>
              <a:buFont typeface="Times New Roman"/>
              <a:buNone/>
            </a:pPr>
            <a:r>
              <a:rPr lang="en-US" b="1" dirty="0">
                <a:solidFill>
                  <a:schemeClr val="dk1"/>
                </a:solidFill>
                <a:latin typeface="Times New Roman"/>
                <a:ea typeface="Times New Roman"/>
                <a:cs typeface="Times New Roman"/>
                <a:sym typeface="Times New Roman"/>
              </a:rPr>
              <a:t>Proposed System - Description</a:t>
            </a:r>
            <a:endParaRPr sz="4000" b="1" dirty="0">
              <a:solidFill>
                <a:schemeClr val="dk1"/>
              </a:solidFill>
              <a:latin typeface="Times New Roman"/>
              <a:ea typeface="Times New Roman"/>
              <a:cs typeface="Times New Roman"/>
              <a:sym typeface="Times New Roman"/>
            </a:endParaRPr>
          </a:p>
        </p:txBody>
      </p:sp>
      <p:sp>
        <p:nvSpPr>
          <p:cNvPr id="175" name="Google Shape;175;p9"/>
          <p:cNvSpPr txBox="1">
            <a:spLocks noGrp="1"/>
          </p:cNvSpPr>
          <p:nvPr>
            <p:ph type="sldNum" idx="12"/>
          </p:nvPr>
        </p:nvSpPr>
        <p:spPr>
          <a:xfrm>
            <a:off x="612648" y="4767263"/>
            <a:ext cx="1981200" cy="27432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en-US"/>
              <a:t>9</a:t>
            </a:fld>
            <a:endParaRPr/>
          </a:p>
        </p:txBody>
      </p:sp>
      <p:sp>
        <p:nvSpPr>
          <p:cNvPr id="3" name="TextBox 2">
            <a:extLst>
              <a:ext uri="{FF2B5EF4-FFF2-40B4-BE49-F238E27FC236}">
                <a16:creationId xmlns:a16="http://schemas.microsoft.com/office/drawing/2014/main" id="{506757E2-F286-1EE7-6708-F3B57C5C855D}"/>
              </a:ext>
            </a:extLst>
          </p:cNvPr>
          <p:cNvSpPr txBox="1"/>
          <p:nvPr/>
        </p:nvSpPr>
        <p:spPr>
          <a:xfrm>
            <a:off x="457200" y="974378"/>
            <a:ext cx="8229598" cy="1345048"/>
          </a:xfrm>
          <a:prstGeom prst="rect">
            <a:avLst/>
          </a:prstGeom>
          <a:noFill/>
        </p:spPr>
        <p:txBody>
          <a:bodyPr wrap="square">
            <a:spAutoFit/>
          </a:bodyPr>
          <a:lstStyle/>
          <a:p>
            <a:pPr algn="just">
              <a:lnSpc>
                <a:spcPct val="150000"/>
              </a:lnSpc>
            </a:pPr>
            <a:r>
              <a:rPr lang="en-US" dirty="0"/>
              <a:t>✅ </a:t>
            </a:r>
            <a:r>
              <a:rPr lang="en-US" b="1" dirty="0"/>
              <a:t>Role-Based Authentication</a:t>
            </a:r>
            <a:endParaRPr lang="en-US" dirty="0"/>
          </a:p>
          <a:p>
            <a:pPr algn="just">
              <a:lnSpc>
                <a:spcPct val="150000"/>
              </a:lnSpc>
              <a:buFont typeface="Arial" panose="020B0604020202020204" pitchFamily="34" charset="0"/>
              <a:buChar char="•"/>
            </a:pPr>
            <a:r>
              <a:rPr lang="en-US" dirty="0"/>
              <a:t>Users/Admins enter login credentials, which are validated through the </a:t>
            </a:r>
            <a:r>
              <a:rPr lang="en-US" b="1" dirty="0"/>
              <a:t>Authentication Module</a:t>
            </a:r>
            <a:r>
              <a:rPr lang="en-US" dirty="0"/>
              <a:t>.</a:t>
            </a:r>
          </a:p>
          <a:p>
            <a:pPr algn="just">
              <a:lnSpc>
                <a:spcPct val="150000"/>
              </a:lnSpc>
              <a:buFont typeface="Arial" panose="020B0604020202020204" pitchFamily="34" charset="0"/>
              <a:buChar char="•"/>
            </a:pPr>
            <a:r>
              <a:rPr lang="en-US" dirty="0"/>
              <a:t>If credentials exist in the </a:t>
            </a:r>
            <a:r>
              <a:rPr lang="en-US" b="1" dirty="0"/>
              <a:t>Database</a:t>
            </a:r>
            <a:r>
              <a:rPr lang="en-US" dirty="0"/>
              <a:t>, access is granted to the respective </a:t>
            </a:r>
            <a:r>
              <a:rPr lang="en-US" b="1" dirty="0"/>
              <a:t>Dashboard</a:t>
            </a:r>
            <a:r>
              <a:rPr lang="en-US" dirty="0"/>
              <a:t>.</a:t>
            </a:r>
          </a:p>
          <a:p>
            <a:pPr algn="just">
              <a:lnSpc>
                <a:spcPct val="150000"/>
              </a:lnSpc>
              <a:buFont typeface="Arial" panose="020B0604020202020204" pitchFamily="34" charset="0"/>
              <a:buChar char="•"/>
            </a:pPr>
            <a:r>
              <a:rPr lang="en-US" dirty="0"/>
              <a:t>Invalid users are denied access.</a:t>
            </a:r>
          </a:p>
        </p:txBody>
      </p:sp>
      <p:sp>
        <p:nvSpPr>
          <p:cNvPr id="5" name="TextBox 4">
            <a:extLst>
              <a:ext uri="{FF2B5EF4-FFF2-40B4-BE49-F238E27FC236}">
                <a16:creationId xmlns:a16="http://schemas.microsoft.com/office/drawing/2014/main" id="{BE51DB55-FFAE-4142-113F-DCD7396A61F8}"/>
              </a:ext>
            </a:extLst>
          </p:cNvPr>
          <p:cNvSpPr txBox="1"/>
          <p:nvPr/>
        </p:nvSpPr>
        <p:spPr>
          <a:xfrm>
            <a:off x="457201" y="2571750"/>
            <a:ext cx="8229597" cy="1668214"/>
          </a:xfrm>
          <a:prstGeom prst="rect">
            <a:avLst/>
          </a:prstGeom>
          <a:noFill/>
        </p:spPr>
        <p:txBody>
          <a:bodyPr wrap="square">
            <a:spAutoFit/>
          </a:bodyPr>
          <a:lstStyle/>
          <a:p>
            <a:pPr algn="just">
              <a:lnSpc>
                <a:spcPct val="150000"/>
              </a:lnSpc>
            </a:pPr>
            <a:r>
              <a:rPr lang="en-US" dirty="0"/>
              <a:t>✅ </a:t>
            </a:r>
            <a:r>
              <a:rPr lang="en-US" b="1" dirty="0"/>
              <a:t>User Dashboard Operations</a:t>
            </a:r>
            <a:endParaRPr lang="en-US" dirty="0"/>
          </a:p>
          <a:p>
            <a:pPr algn="just">
              <a:lnSpc>
                <a:spcPct val="150000"/>
              </a:lnSpc>
              <a:buFont typeface="Arial" panose="020B0604020202020204" pitchFamily="34" charset="0"/>
              <a:buChar char="•"/>
            </a:pPr>
            <a:r>
              <a:rPr lang="en-US" dirty="0"/>
              <a:t>Users can </a:t>
            </a:r>
            <a:r>
              <a:rPr lang="en-US" b="1" dirty="0"/>
              <a:t>Withdraw, Deposit, Transfer</a:t>
            </a:r>
            <a:r>
              <a:rPr lang="en-US" dirty="0"/>
              <a:t>, and </a:t>
            </a:r>
            <a:r>
              <a:rPr lang="en-US" b="1" dirty="0"/>
              <a:t>Request Loans</a:t>
            </a:r>
            <a:r>
              <a:rPr lang="en-US" dirty="0"/>
              <a:t>.</a:t>
            </a:r>
          </a:p>
          <a:p>
            <a:pPr algn="just">
              <a:lnSpc>
                <a:spcPct val="150000"/>
              </a:lnSpc>
              <a:buFont typeface="Arial" panose="020B0604020202020204" pitchFamily="34" charset="0"/>
              <a:buChar char="•"/>
            </a:pPr>
            <a:r>
              <a:rPr lang="en-US" dirty="0"/>
              <a:t>The system ensures real-time </a:t>
            </a:r>
            <a:r>
              <a:rPr lang="en-US" b="1" dirty="0"/>
              <a:t>balance validation</a:t>
            </a:r>
            <a:r>
              <a:rPr lang="en-US" dirty="0"/>
              <a:t> before processing transactions.</a:t>
            </a:r>
          </a:p>
          <a:p>
            <a:pPr algn="just">
              <a:lnSpc>
                <a:spcPct val="150000"/>
              </a:lnSpc>
              <a:buFont typeface="Arial" panose="020B0604020202020204" pitchFamily="34" charset="0"/>
              <a:buChar char="•"/>
            </a:pPr>
            <a:r>
              <a:rPr lang="en-US" dirty="0"/>
              <a:t>Loan requests are forwarded to the </a:t>
            </a:r>
            <a:r>
              <a:rPr lang="en-US" b="1" dirty="0"/>
              <a:t>Admin Dashboard</a:t>
            </a:r>
            <a:r>
              <a:rPr lang="en-US" dirty="0"/>
              <a:t> for review.</a:t>
            </a:r>
          </a:p>
          <a:p>
            <a:pPr algn="just">
              <a:lnSpc>
                <a:spcPct val="150000"/>
              </a:lnSpc>
              <a:buFont typeface="Arial" panose="020B0604020202020204" pitchFamily="34" charset="0"/>
              <a:buChar char="•"/>
            </a:pPr>
            <a:r>
              <a:rPr lang="en-US" dirty="0"/>
              <a:t>Users can track their </a:t>
            </a:r>
            <a:r>
              <a:rPr lang="en-US" b="1" dirty="0"/>
              <a:t>transaction history and account details</a:t>
            </a:r>
            <a:r>
              <a:rPr lang="en-US" dirty="0"/>
              <a:t>.</a:t>
            </a:r>
          </a:p>
        </p:txBody>
      </p:sp>
      <p:pic>
        <p:nvPicPr>
          <p:cNvPr id="3074" name="Picture 2" descr="Bank Client Illustrations - Free Download in SVG, PNG, EPS | IconScout">
            <a:extLst>
              <a:ext uri="{FF2B5EF4-FFF2-40B4-BE49-F238E27FC236}">
                <a16:creationId xmlns:a16="http://schemas.microsoft.com/office/drawing/2014/main" id="{E39BC632-02A1-5F93-2483-4D3B0EA14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1617" y="2319426"/>
            <a:ext cx="2207591" cy="220759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11;p1">
            <a:extLst>
              <a:ext uri="{FF2B5EF4-FFF2-40B4-BE49-F238E27FC236}">
                <a16:creationId xmlns:a16="http://schemas.microsoft.com/office/drawing/2014/main" id="{51EEBC8C-3A55-61D8-A687-64B0E5F0021A}"/>
              </a:ext>
            </a:extLst>
          </p:cNvPr>
          <p:cNvSpPr txBox="1">
            <a:spLocks noGrp="1"/>
          </p:cNvSpPr>
          <p:nvPr>
            <p:ph type="ftr" idx="11"/>
          </p:nvPr>
        </p:nvSpPr>
        <p:spPr>
          <a:xfrm>
            <a:off x="1696844" y="4767263"/>
            <a:ext cx="5902712" cy="376237"/>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None/>
            </a:pPr>
            <a:r>
              <a:rPr lang="en-US" sz="1200" dirty="0">
                <a:latin typeface="Times New Roman"/>
                <a:ea typeface="Times New Roman"/>
                <a:cs typeface="Times New Roman"/>
                <a:sym typeface="Times New Roman"/>
              </a:rPr>
              <a:t>CGB1221 – DATABASE MANAGEMENT SYSTEMS –END SEM PROJECT REVIEW </a:t>
            </a:r>
            <a:endParaRPr dirty="0"/>
          </a:p>
        </p:txBody>
      </p:sp>
    </p:spTree>
  </p:cSld>
  <p:clrMapOvr>
    <a:masterClrMapping/>
  </p:clrMapOvr>
  <p:transition spd="slow">
    <p:push dir="u"/>
  </p:transition>
</p:sld>
</file>

<file path=ppt/theme/theme1.xml><?xml version="1.0" encoding="utf-8"?>
<a:theme xmlns:a="http://schemas.openxmlformats.org/drawingml/2006/main" name="Origin">
  <a:themeElements>
    <a:clrScheme name="Origin">
      <a:dk1>
        <a:srgbClr val="000000"/>
      </a:dk1>
      <a:lt1>
        <a:srgbClr val="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908</TotalTime>
  <Words>2020</Words>
  <Application>Microsoft Office PowerPoint</Application>
  <PresentationFormat>On-screen Show (16:9)</PresentationFormat>
  <Paragraphs>268</Paragraphs>
  <Slides>30</Slides>
  <Notes>14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30</vt:i4>
      </vt:variant>
    </vt:vector>
  </HeadingPairs>
  <TitlesOfParts>
    <vt:vector size="47" baseType="lpstr">
      <vt:lpstr>Aptos Narrow</vt:lpstr>
      <vt:lpstr>Arial</vt:lpstr>
      <vt:lpstr>Arial Rounded MT Bold</vt:lpstr>
      <vt:lpstr>Bell MT</vt:lpstr>
      <vt:lpstr>Blackadder ITC</vt:lpstr>
      <vt:lpstr>Bookman Old Style</vt:lpstr>
      <vt:lpstr>Bradley Hand ITC</vt:lpstr>
      <vt:lpstr>Brush Script MT</vt:lpstr>
      <vt:lpstr>Calibri</vt:lpstr>
      <vt:lpstr>Comic Sans MS</vt:lpstr>
      <vt:lpstr>Franklin Gothic Book</vt:lpstr>
      <vt:lpstr>Garamond</vt:lpstr>
      <vt:lpstr>Gill Sans</vt:lpstr>
      <vt:lpstr>Noto Sans Symbols</vt:lpstr>
      <vt:lpstr>Times New Roman</vt:lpstr>
      <vt:lpstr>Wingdings</vt:lpstr>
      <vt:lpstr>Origin</vt:lpstr>
      <vt:lpstr>CGB1221 – DATABASE MANAGEMENT SYSTEMS END SEM PROJECT REVIEW</vt:lpstr>
      <vt:lpstr>Title of the Project</vt:lpstr>
      <vt:lpstr>Abstract </vt:lpstr>
      <vt:lpstr>Abstract with CO/PO Mapping</vt:lpstr>
      <vt:lpstr>Introduction</vt:lpstr>
      <vt:lpstr>DBMS Concepts Used</vt:lpstr>
      <vt:lpstr>E-R DIAGRAM</vt:lpstr>
      <vt:lpstr>Proposed System Architecture</vt:lpstr>
      <vt:lpstr>Proposed System - Description</vt:lpstr>
      <vt:lpstr>Proposed System - Description</vt:lpstr>
      <vt:lpstr>List of Modules</vt:lpstr>
      <vt:lpstr>Module Description</vt:lpstr>
      <vt:lpstr>Module Description (Cont..)</vt:lpstr>
      <vt:lpstr>Software Specification  (Tools / Programming Languages used)</vt:lpstr>
      <vt:lpstr>Main page (Role selection)</vt:lpstr>
      <vt:lpstr>User login page</vt:lpstr>
      <vt:lpstr>New user Registration page</vt:lpstr>
      <vt:lpstr>User dashboard</vt:lpstr>
      <vt:lpstr>User operations</vt:lpstr>
      <vt:lpstr>User transactions page</vt:lpstr>
      <vt:lpstr>Admin login page</vt:lpstr>
      <vt:lpstr>Admin page Screen shots</vt:lpstr>
      <vt:lpstr>Admin all transactions page</vt:lpstr>
      <vt:lpstr>Admin operations</vt:lpstr>
      <vt:lpstr>Admin loan management page</vt:lpstr>
      <vt:lpstr>Session expired message</vt:lpstr>
      <vt:lpstr>Conclusion</vt:lpstr>
      <vt:lpstr>Project status </vt:lpstr>
      <vt:lpstr>Future works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NARESH .D</cp:lastModifiedBy>
  <cp:revision>29</cp:revision>
  <dcterms:modified xsi:type="dcterms:W3CDTF">2025-06-01T02:41:41Z</dcterms:modified>
</cp:coreProperties>
</file>